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j78TXQT/N8CqdC44GT0Ez7cUSg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F0603C-5785-4030-9F77-9C34D14DD5EC}">
  <a:tblStyle styleId="{4BF0603C-5785-4030-9F77-9C34D14DD5EC}"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2E8"/>
          </a:solidFill>
        </a:fill>
      </a:tcStyle>
    </a:wholeTbl>
    <a:band1H>
      <a:tcTxStyle b="off" i="off"/>
      <a:tcStyle>
        <a:fill>
          <a:solidFill>
            <a:srgbClr val="CDE3CF"/>
          </a:solidFill>
        </a:fill>
      </a:tcStyle>
    </a:band1H>
    <a:band2H>
      <a:tcTxStyle b="off" i="off"/>
    </a:band2H>
    <a:band1V>
      <a:tcTxStyle b="off" i="off"/>
      <a:tcStyle>
        <a:fill>
          <a:solidFill>
            <a:srgbClr val="CDE3CF"/>
          </a:solidFill>
        </a:fill>
      </a:tcStyle>
    </a:band1V>
    <a:band2V>
      <a:tcTxStyle b="off" i="off"/>
    </a:band2V>
    <a:lastCol>
      <a:tcTxStyle b="on" i="off">
        <a:font>
          <a:latin typeface="Trebuchet MS"/>
          <a:ea typeface="Trebuchet MS"/>
          <a:cs typeface="Trebuchet MS"/>
        </a:font>
        <a:schemeClr val="lt1"/>
      </a:tcTxStyle>
      <a:tcStyle>
        <a:fill>
          <a:solidFill>
            <a:schemeClr val="accent5"/>
          </a:solidFill>
        </a:fill>
      </a:tcStyle>
    </a:lastCol>
    <a:firstCol>
      <a:tcTxStyle b="on" i="off">
        <a:font>
          <a:latin typeface="Trebuchet MS"/>
          <a:ea typeface="Trebuchet MS"/>
          <a:cs typeface="Trebuchet MS"/>
        </a:font>
        <a:schemeClr val="lt1"/>
      </a:tcTxStyle>
      <a:tcStyle>
        <a:fill>
          <a:solidFill>
            <a:schemeClr val="accent5"/>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e411c882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dee411c882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ee411c882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2dee411c882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ee411c88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dee411c882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ee411c882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2dee411c882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ee411c882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2dee411c882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f17679677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df17679677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ee411c882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2dee411c882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f25b8d47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f25b8d4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36"/>
          <p:cNvGrpSpPr/>
          <p:nvPr/>
        </p:nvGrpSpPr>
        <p:grpSpPr>
          <a:xfrm>
            <a:off x="0" y="-8467"/>
            <a:ext cx="12192000" cy="6866467"/>
            <a:chOff x="0" y="-8467"/>
            <a:chExt cx="12192000" cy="6866467"/>
          </a:xfrm>
        </p:grpSpPr>
        <p:sp>
          <p:nvSpPr>
            <p:cNvPr id="24" name="Google Shape;24;p36"/>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019"/>
              </a:schemeClr>
            </a:solidFill>
            <a:ln>
              <a:noFill/>
            </a:ln>
          </p:spPr>
        </p:sp>
        <p:cxnSp>
          <p:nvCxnSpPr>
            <p:cNvPr id="25" name="Google Shape;25;p36"/>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26" name="Google Shape;26;p36"/>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27" name="Google Shape;27;p3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28" name="Google Shape;28;p3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36"/>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31" name="Google Shape;31;p3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32" name="Google Shape;32;p3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36"/>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3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45"/>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5"/>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4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6"/>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46"/>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03" name="Google Shape;103;p4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4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47"/>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7"/>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48"/>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8"/>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48"/>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18" name="Google Shape;118;p48"/>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48"/>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49"/>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4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0"/>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51"/>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1"/>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4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5" name="Google Shape;65;p4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6" name="Google Shape;66;p4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4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43"/>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3"/>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43"/>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44"/>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4"/>
          <p:cNvSpPr/>
          <p:nvPr>
            <p:ph idx="2" type="pic"/>
          </p:nvPr>
        </p:nvSpPr>
        <p:spPr>
          <a:xfrm>
            <a:off x="677334" y="609600"/>
            <a:ext cx="8596668" cy="3845718"/>
          </a:xfrm>
          <a:prstGeom prst="rect">
            <a:avLst/>
          </a:prstGeom>
          <a:noFill/>
          <a:ln>
            <a:noFill/>
          </a:ln>
        </p:spPr>
      </p:sp>
      <p:sp>
        <p:nvSpPr>
          <p:cNvPr id="86" name="Google Shape;86;p44"/>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89" name="Google Shape;89;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35"/>
          <p:cNvGrpSpPr/>
          <p:nvPr/>
        </p:nvGrpSpPr>
        <p:grpSpPr>
          <a:xfrm>
            <a:off x="0" y="-8467"/>
            <a:ext cx="12192000" cy="6866467"/>
            <a:chOff x="0" y="-8467"/>
            <a:chExt cx="12192000" cy="6866467"/>
          </a:xfrm>
        </p:grpSpPr>
        <p:cxnSp>
          <p:nvCxnSpPr>
            <p:cNvPr id="7" name="Google Shape;7;p35"/>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8" name="Google Shape;8;p35"/>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9" name="Google Shape;9;p3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10" name="Google Shape;10;p3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35"/>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13" name="Google Shape;13;p3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14" name="Google Shape;14;p3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35"/>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a:off x="0" y="4013200"/>
              <a:ext cx="448733" cy="2844800"/>
            </a:xfrm>
            <a:prstGeom prst="triangle">
              <a:avLst>
                <a:gd fmla="val 0" name="adj"/>
              </a:avLst>
            </a:prstGeom>
            <a:solidFill>
              <a:schemeClr val="accent1">
                <a:alpha val="6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457200" y="246186"/>
            <a:ext cx="9363900" cy="1714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Trebuchet MS"/>
              <a:buNone/>
            </a:pPr>
            <a:br>
              <a:rPr b="1" lang="en-IN" sz="2400"/>
            </a:br>
            <a:r>
              <a:rPr b="1" lang="en-IN" sz="2400"/>
              <a:t>MAJOR PROJECT (MCAN-482)</a:t>
            </a:r>
            <a:br>
              <a:rPr b="1" lang="en-IN" sz="2400"/>
            </a:br>
            <a:r>
              <a:rPr b="1" lang="en-IN" sz="2400"/>
              <a:t>PPT PRESENTATION </a:t>
            </a:r>
            <a:br>
              <a:rPr b="1" lang="en-IN" sz="2400"/>
            </a:br>
            <a:r>
              <a:rPr b="1" lang="en-IN" sz="2400"/>
              <a:t>ON</a:t>
            </a:r>
            <a:br>
              <a:rPr b="1" lang="en-IN" sz="2400"/>
            </a:br>
            <a:r>
              <a:rPr b="1" lang="en-IN" sz="2400"/>
              <a:t>CROP RECOMMENDATION SYSTEM</a:t>
            </a:r>
            <a:br>
              <a:rPr b="1" lang="en-IN" sz="2400"/>
            </a:br>
            <a:r>
              <a:rPr b="1" lang="en-IN" sz="2400"/>
              <a:t>SESSION: 2022-2024</a:t>
            </a:r>
            <a:endParaRPr b="1" sz="2400"/>
          </a:p>
        </p:txBody>
      </p:sp>
      <p:sp>
        <p:nvSpPr>
          <p:cNvPr id="144" name="Google Shape;144;p1"/>
          <p:cNvSpPr txBox="1"/>
          <p:nvPr>
            <p:ph idx="1" type="subTitle"/>
          </p:nvPr>
        </p:nvSpPr>
        <p:spPr>
          <a:xfrm>
            <a:off x="457200" y="3066093"/>
            <a:ext cx="11491500" cy="3457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lang="en-IN">
                <a:solidFill>
                  <a:srgbClr val="16B0E3"/>
                </a:solidFill>
              </a:rPr>
              <a:t>PROJECT GUIDE:</a:t>
            </a:r>
            <a:endParaRPr/>
          </a:p>
          <a:p>
            <a:pPr indent="0" lvl="0" marL="0" rtl="0" algn="l">
              <a:lnSpc>
                <a:spcPct val="100000"/>
              </a:lnSpc>
              <a:spcBef>
                <a:spcPts val="1000"/>
              </a:spcBef>
              <a:spcAft>
                <a:spcPts val="0"/>
              </a:spcAft>
              <a:buSzPts val="1440"/>
              <a:buNone/>
            </a:pPr>
            <a:r>
              <a:rPr b="1" lang="en-IN">
                <a:solidFill>
                  <a:schemeClr val="dk1"/>
                </a:solidFill>
              </a:rPr>
              <a:t>Mr. Soumen Prakash Kabi</a:t>
            </a:r>
            <a:endParaRPr b="1">
              <a:solidFill>
                <a:schemeClr val="dk1"/>
              </a:solidFill>
            </a:endParaRPr>
          </a:p>
          <a:p>
            <a:pPr indent="0" lvl="0" marL="0" rtl="0" algn="l">
              <a:lnSpc>
                <a:spcPct val="100000"/>
              </a:lnSpc>
              <a:spcBef>
                <a:spcPts val="1000"/>
              </a:spcBef>
              <a:spcAft>
                <a:spcPts val="0"/>
              </a:spcAft>
              <a:buSzPts val="1440"/>
              <a:buNone/>
            </a:pPr>
            <a:r>
              <a:t/>
            </a:r>
            <a:endParaRPr/>
          </a:p>
          <a:p>
            <a:pPr indent="0" lvl="2" marL="914400" rtl="0" algn="l">
              <a:lnSpc>
                <a:spcPct val="100000"/>
              </a:lnSpc>
              <a:spcBef>
                <a:spcPts val="1000"/>
              </a:spcBef>
              <a:spcAft>
                <a:spcPts val="0"/>
              </a:spcAft>
              <a:buSzPts val="1600"/>
              <a:buNone/>
            </a:pPr>
            <a:r>
              <a:rPr lang="en-IN" sz="2000">
                <a:solidFill>
                  <a:srgbClr val="16B0E3"/>
                </a:solidFill>
              </a:rPr>
              <a:t>                                                       </a:t>
            </a:r>
            <a:r>
              <a:rPr b="1" lang="en-IN" sz="2000">
                <a:solidFill>
                  <a:srgbClr val="16B0E3"/>
                </a:solidFill>
              </a:rPr>
              <a:t>Team Members:</a:t>
            </a:r>
            <a:endParaRPr b="1"/>
          </a:p>
          <a:p>
            <a:pPr indent="0" lvl="0" marL="0" rtl="0" algn="l">
              <a:lnSpc>
                <a:spcPct val="100000"/>
              </a:lnSpc>
              <a:spcBef>
                <a:spcPts val="1000"/>
              </a:spcBef>
              <a:spcAft>
                <a:spcPts val="0"/>
              </a:spcAft>
              <a:buSzPts val="1440"/>
              <a:buNone/>
            </a:pPr>
            <a:r>
              <a:rPr lang="en-IN"/>
              <a:t>                                                                           </a:t>
            </a:r>
            <a:r>
              <a:rPr lang="en-IN">
                <a:solidFill>
                  <a:schemeClr val="dk1"/>
                </a:solidFill>
              </a:rPr>
              <a:t> </a:t>
            </a:r>
            <a:r>
              <a:rPr b="1" lang="en-IN">
                <a:solidFill>
                  <a:schemeClr val="dk1"/>
                </a:solidFill>
              </a:rPr>
              <a:t>Siddhartha Khawas (10871022006)</a:t>
            </a:r>
            <a:endParaRPr>
              <a:solidFill>
                <a:schemeClr val="dk1"/>
              </a:solidFill>
            </a:endParaRPr>
          </a:p>
          <a:p>
            <a:pPr indent="0" lvl="0" marL="0" rtl="0" algn="l">
              <a:lnSpc>
                <a:spcPct val="100000"/>
              </a:lnSpc>
              <a:spcBef>
                <a:spcPts val="1000"/>
              </a:spcBef>
              <a:spcAft>
                <a:spcPts val="0"/>
              </a:spcAft>
              <a:buSzPts val="1440"/>
              <a:buNone/>
            </a:pPr>
            <a:r>
              <a:rPr b="1" lang="en-IN">
                <a:solidFill>
                  <a:schemeClr val="dk1"/>
                </a:solidFill>
              </a:rPr>
              <a:t>                                                                            Subham Chakraborty (10871022007)</a:t>
            </a:r>
            <a:endParaRPr b="1">
              <a:solidFill>
                <a:schemeClr val="dk1"/>
              </a:solidFill>
            </a:endParaRPr>
          </a:p>
          <a:p>
            <a:pPr indent="0" lvl="0" marL="0" rtl="0" algn="l">
              <a:lnSpc>
                <a:spcPct val="100000"/>
              </a:lnSpc>
              <a:spcBef>
                <a:spcPts val="1000"/>
              </a:spcBef>
              <a:spcAft>
                <a:spcPts val="0"/>
              </a:spcAft>
              <a:buSzPts val="1440"/>
              <a:buNone/>
            </a:pPr>
            <a:r>
              <a:rPr b="1" lang="en-IN">
                <a:solidFill>
                  <a:schemeClr val="dk1"/>
                </a:solidFill>
              </a:rPr>
              <a:t>                                                                            Sumit Kumar Choubey (10871022003)</a:t>
            </a:r>
            <a:endParaRPr>
              <a:solidFill>
                <a:schemeClr val="dk1"/>
              </a:solidFill>
            </a:endParaRPr>
          </a:p>
          <a:p>
            <a:pPr indent="0" lvl="0" marL="0" rtl="0" algn="l">
              <a:lnSpc>
                <a:spcPct val="100000"/>
              </a:lnSpc>
              <a:spcBef>
                <a:spcPts val="1000"/>
              </a:spcBef>
              <a:spcAft>
                <a:spcPts val="0"/>
              </a:spcAft>
              <a:buSzPts val="1440"/>
              <a:buNone/>
            </a:pPr>
            <a:r>
              <a:rPr lang="en-IN">
                <a:solidFill>
                  <a:schemeClr val="dk1"/>
                </a:solidFill>
              </a:rPr>
              <a:t>                              			                             </a:t>
            </a:r>
            <a:r>
              <a:rPr b="1" lang="en-IN">
                <a:solidFill>
                  <a:schemeClr val="dk1"/>
                </a:solidFill>
              </a:rPr>
              <a:t>Shivendu Shivam (10871022051) </a:t>
            </a:r>
            <a:r>
              <a:rPr b="1" lang="en-IN">
                <a:solidFill>
                  <a:srgbClr val="16B0E3"/>
                </a:solidFill>
              </a:rPr>
              <a:t>   </a:t>
            </a:r>
            <a:endParaRPr b="1" sz="1400">
              <a:solidFill>
                <a:srgbClr val="16B0E3"/>
              </a:solidFill>
            </a:endParaRPr>
          </a:p>
        </p:txBody>
      </p:sp>
      <p:pic>
        <p:nvPicPr>
          <p:cNvPr descr="A picture containing text, sign&#10;&#10;Description automatically generated" id="145" name="Google Shape;145;p1"/>
          <p:cNvPicPr preferRelativeResize="0"/>
          <p:nvPr/>
        </p:nvPicPr>
        <p:blipFill rotWithShape="1">
          <a:blip r:embed="rId3">
            <a:alphaModFix/>
          </a:blip>
          <a:srcRect b="0" l="1283" r="0" t="0"/>
          <a:stretch/>
        </p:blipFill>
        <p:spPr>
          <a:xfrm>
            <a:off x="-12" y="11"/>
            <a:ext cx="2118946" cy="2472850"/>
          </a:xfrm>
          <a:prstGeom prst="rect">
            <a:avLst/>
          </a:prstGeom>
          <a:noFill/>
          <a:ln>
            <a:noFill/>
          </a:ln>
        </p:spPr>
      </p:pic>
      <p:sp>
        <p:nvSpPr>
          <p:cNvPr id="146" name="Google Shape;146;p1"/>
          <p:cNvSpPr txBox="1"/>
          <p:nvPr/>
        </p:nvSpPr>
        <p:spPr>
          <a:xfrm>
            <a:off x="10999177" y="2303585"/>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nvSpPr>
        <p:spPr>
          <a:xfrm>
            <a:off x="78153" y="78154"/>
            <a:ext cx="304018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After removing the outliers</a:t>
            </a:r>
            <a:endParaRPr b="0" i="0" sz="1800" u="none" cap="none" strike="noStrike">
              <a:solidFill>
                <a:srgbClr val="16B0E3"/>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id="213" name="Google Shape;213;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id="214" name="Google Shape;214;p1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id="215" name="Google Shape;215;p10"/>
          <p:cNvSpPr/>
          <p:nvPr/>
        </p:nvSpPr>
        <p:spPr>
          <a:xfrm>
            <a:off x="460374" y="160337"/>
            <a:ext cx="4088179" cy="40881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6" name="Google Shape;216;p10"/>
          <p:cNvPicPr preferRelativeResize="0"/>
          <p:nvPr/>
        </p:nvPicPr>
        <p:blipFill rotWithShape="1">
          <a:blip r:embed="rId3">
            <a:alphaModFix/>
          </a:blip>
          <a:srcRect b="0" l="0" r="0" t="0"/>
          <a:stretch/>
        </p:blipFill>
        <p:spPr>
          <a:xfrm>
            <a:off x="155575" y="529669"/>
            <a:ext cx="3097626" cy="2237002"/>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id="217" name="Google Shape;217;p10"/>
          <p:cNvSpPr/>
          <p:nvPr/>
        </p:nvSpPr>
        <p:spPr>
          <a:xfrm>
            <a:off x="460374" y="160337"/>
            <a:ext cx="4240577" cy="42405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id="218" name="Google Shape;218;p10"/>
          <p:cNvSpPr/>
          <p:nvPr/>
        </p:nvSpPr>
        <p:spPr>
          <a:xfrm>
            <a:off x="460375" y="160337"/>
            <a:ext cx="4088178" cy="40881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19" name="Google Shape;219;p10"/>
          <p:cNvPicPr preferRelativeResize="0"/>
          <p:nvPr/>
        </p:nvPicPr>
        <p:blipFill rotWithShape="1">
          <a:blip r:embed="rId4">
            <a:alphaModFix/>
          </a:blip>
          <a:srcRect b="0" l="0" r="0" t="0"/>
          <a:stretch/>
        </p:blipFill>
        <p:spPr>
          <a:xfrm>
            <a:off x="3308951" y="330597"/>
            <a:ext cx="4087355" cy="2577324"/>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WGklEQVR4nO3dfZDVdb3A8c+CsKLsLoK4SsKCEioJqNQkU4pmIjSZpv9kXRNzpAxUMMshMyNs0B6m0aZpxprUe6+Ko4VmjmljsKVgUxoSxUDsRbHhwYFkeZIn93v/6Hqu20cENpeDy+s1s+PuOb9zfp/z3R973pzzw60ppZQAAHiTbtUeAAA48AgEACARCABAIhAAgEQgAACJQAAAEoEAACSHdPSGbW1tsWrVqqirq4uampp3ciYAoJOUUmLTpk0xYMCA6NZt968TdDgQVq1aFQMHDuzozQGAKnr55Zfj2GOP3e31HQ6Eurq6yg7q6+s7ejcAwH60cePGGDhwYOV5fHc6HAhvvK1QX18vEADgXWZPpwc4SREASAQCAJAIBAAgEQgAQCIQAIBEIAAAiUAAABKBAAAkAgEASAQCAJAIBAAgEQgAQCIQAIBEIAAAiUAAABKBAAAkAgEASAQCAJAIBAAgEQgAQCIQAIBEIAAAiUAAABKBAAAkAgEASAQCAJAIBAAgEQgAQCIQAIBEIAAAiUAAABKBAAAkAgEASA6p9gDwbrR27dpobW2t9hj8GxoaGqKxsbHaY8ABSyDAPlq7dm38x6WfjZ07tld7FP4NPXrWxn//13+KBNgNgQD7qLW1NXbu2B6vHTc22g5tqPY477hur22IXit+G68NOTPaevWp9jidotu21oj/aY7W1laBALshEKCD2g5tiLbDj6z2GJ2mrVefLv34gLfnJEU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dcIGzbti2WLVsW27Ztq/YoAFAVB8Jz4QEXCCtXroxJkybFypUrqz0KAFTFgfBceMAFAgBQfQ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Q/Z2w+3bt8f27dsrX2/cuLFTBnrDSy+91Kn3Dx3l2Ow6fC85UB0Ix+ZeB8KsWbNixowZnTlLO9/61rf2276Ag5OfM7B7ex0I06dPj+uuu67y9caNG2PgwIGdMlRExI033hhNTU2ddv/QUS+99JInli7CzxkOVAfCz5m9DoTa2tqora3tzFnaaWpqimHDhu23/QEHHz9nYPecpAg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Ay4QBg0aFHfeeWcMGjSo2qMAQFUcCM+Fh1Rtz7tx6KGHxrBhw6o9BgBUzYHwXHjAvYIAAFSf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5pNoDwLtVt22t1R6hU3R7bUO7/3ZFXfV7B+8kgQD7qKGhIXr0rI34n+Zqj9Kpeq34bbVH6FQ9etZGQ0NDtceAA5ZAgH3U2NgY//1f/xmtrf4W+m7W0NAQjY2N1R4DDlgCATqgsbHRkwvQpTlJEQBIBAIAkAgEACARCABAIhAAgEQgAACJQAAAEoEAACQCAQBIBAIAkAgEACARCABAIhAAgEQgAACJQAAAEoEAACQCAQBIBAIAkAgEACARCABAIhAAgEQgAACJQAAAEoEAACQCAQBIBAIAkAgEACARCABAIhAAgEQgAACJQAAAEoEAACQCAQBIDunoDUspERGxcePGd2wYAKBzvfG8/cbz+O50OBA2bdoUEREDBw7s6F0AAFWyadOmaGho2O31NWVPCbEbbW1tsWrVqqirq4uampoOD7i/bdy4MQYOHBgvv/xy1NfXV3ucg4q1ry7rXz3WvnqsfVZKiU2bNsWAAQOiW7fdn2nQ4VcQunXrFscee2xHb1519fX1DpYqsfbVZf2rx9pXj7Vv7+1eOXiDkxQBgEQgAADJQRcItbW1cfPNN0dtbW21RznoWPvqsv7VY+2rx9p3XIdPUgQAuq6D7hUEAGDPBAIAkAgEACARCABA0mUD4be//W2cf/75MWDAgKipqYmHH3643fUTJ06Mmpqadh/jx4+vzrBdzKxZs+IDH/hA1NXVxVFHHRUXXnhhLF26tN0227Zti8mTJ0e/fv2id+/ecfHFF8fatWurNHHXsTdrf9ZZZ6Vj/wtf+EKVJu46fvSjH8XIkSMr/0OeMWPGxOOPP1653jHfefa09o75jumygbBly5YYNWpU/PCHP9ztNuPHj4/Vq1dXPu6///79OGHX1dzcHJMnT45nn302fv3rX8fOnTtj3LhxsWXLlso206ZNi0cffTQefPDBaG5ujlWrVsVFF11Uxam7hr1Z+4iIK6+8st2x/+1vf7tKE3cdxx57bNx6663x3HPPxR//+Mf4yEc+EhdccEH85S9/iQjHfGfa09pHOOY7pBwEIqLMmTOn3WWXXXZZueCCC6oyz8HmlVdeKRFRmpubSymlbNiwofTo0aM8+OCDlW2WLFlSIqIsWLCgWmN2Sf+69qWUMnbs2HLttddWb6iDyBFHHFF+8pOfOOar4I21L8Ux31Fd9hWEvTFv3rw46qij4oQTToirrroq1q9fX+2RuqTW1taIiOjbt29ERDz33HOxc+fO+OhHP1rZ5sQTT4xBgwbFggULqjJjV/Wva/+Ge++9N4488sg4+eSTY/r06bF169ZqjNdlvf766zF79uzYsmVLjBkzxjG/H/3r2r/BMb/vOvzLmt7txo8fHxdddFEMGTIkWlpa4qtf/WpMmDAhFixYEN27d6/2eF1GW1tbTJ06NT70oQ/FySefHBERa9asiZ49e0afPn3abdvY2Bhr1qypwpRd01utfUTEpz/96WhqaooBAwbEokWL4oYbboilS5fGz3/+8ypO2zX8+c9/jjFjxsS2bduid+/eMWfOnBg+fHgsXLjQMd/Jdrf2EY75jjpoA+FTn/pU5fMRI0bEyJEj4/jjj4958+bFOeecU8XJupbJkyfH4sWL4+mnn672KAed3a39pEmTKp+PGDEijjnmmDjnnHOipaUljj/++P09ZpdywgknxMKFC6O1tTUeeuihuOyyy6K5ubnaYx0Udrf2w4cPd8x30EH9FsObHXfccXHkkUfG8uXLqz1KlzFlypT45S9/GXPnzm33q8GPPvro2LFjR2zYsKHd9mvXro2jjz56P0/ZNe1u7d/KBz/4wYgIx/47oGfPnjF06NAYPXp0zJo1K0aNGhW33367Y34/2N3avxXH/N4RCP/n73//e6xfvz6OOeaYao/yrldKiSlTpsScOXPiN7/5TQwZMqTd9aNHj44ePXrEU089Vbls6dKlsXLlynbvGbLv9rT2b2XhwoUREY79TtDW1hbbt293zFfBG2v/Vhzze6fLvsWwefPmdnW4YsWKWLhwYfTt2zf69u0bM2bMiIsvvjiOPvroaGlpia985SsxdOjQOO+886o4ddcwefLkuO++++KRRx6Jurq6ynusDQ0N0atXr2hoaIgrrrgirrvuuujbt2/U19fH1VdfHWPGjInTTz+9ytO/u+1p7VtaWuK+++6Lj33sY9GvX79YtGhRTJs2Lc4888wYOXJklad/d5s+fXpMmDAhBg0aFJs2bYr77rsv5s2bF0888YRjvpO93do75v8N1f5nFJ1l7ty5JSLSx2WXXVa2bt1axo0bV/r371969OhRmpqaypVXXlnWrFlT7bG7hLda94god911V2Wb1157rXzxi18sRxxxRDnssMPKJz/5ybJ69erqDd1F7GntV65cWc4888zSt2/fUltbW4YOHVq+/OUvl9bW1uoO3gV87nOfK01NTaVnz56lf//+5ZxzzilPPvlk5XrHfOd5u7V3zHecX/cMACTOQQAAEoEAACQCAQBIBAIAkAgEACARCABAIhAAgEQgAACJQAAAEoEA+9FZZ50VU6dOrfYYne4b3/hGnHLKKdUeA/g3CARgr+3YsWO/7q+UErt27dqv+wT+SSDAfjJx4sRobm6O22+/PWpqaqKmpiZefPHFWLx4cUyYMCF69+4djY2Ncemll8a6desqtzvrrLPi6quvjqlTp8YRRxwRjY2N8eMf/zi2bNkSl19+edTV1cXQoUPj8ccfr9xm3rx5UVNTE4899liMHDkyDj300Dj99NNj8eLF7WZ6+umn44wzzohevXrFwIED45prroktW7ZUrh88eHDMnDkzPvvZz0Z9fX1MmjQpIiJuuOGGGDZsWBx22GFx3HHHxU033RQ7d+6MiIi77747ZsyYES+88ELlcd59993x4osvRk1NTeVX7UZEbNiwIWpqamLevHnt5n788cdj9OjRUVtbG08//XS0tbXFrFmzYsiQIdGrV68YNWpUPPTQQ+/0twh4syr/sig4aGzYsKGMGTOmXHnllWX16tVl9erVZd26daV///5l+vTpZcmSJeX5558v5557bjn77LMrtxs7dmypq6srM2fOLMuWLSszZ84s3bt3LxMmTCh33nlnWbZsWbnqqqtKv379ypYtW0op///bTE866aTy5JNPlkWLFpWPf/zjZfDgwWXHjh2llFKWL19eDj/88PL973+/LFu2rDzzzDPl1FNPLRMnTqzsu6mpqdTX15fvfve7Zfny5WX58uWllFJmzpxZnnnmmbJixYryi1/8ojQ2NpbbbrutlFLK1q1by5e+9KXyvve9r/I4t27dWlasWFEiovzpT3+q3P+rr75aIqLMnTu33dwjR44sTz75ZFm+fHlZv359ueWWW8qJJ55YfvWrX5WWlpZy1113ldra2jJv3rzO/JbBQU0gwH40duzYcu2111a+njlzZhk3bly7bV5++eUSEWXp0qWV23z4wx+uXL9r165y+OGHl0svvbRy2erVq0tElAULFpRS/v+Jdvbs2ZVt1q9fX3r16lUeeOCBUkopV1xxRZk0aVK7ff/ud78r3bp1K6+99lop5Z+BcOGFF+7xcX3nO98po0ePrnx98803l1GjRrXbZl8C4eGHH65ss23btnLYYYeV+fPnt7u/K664olxyySV7nA3omEOq9coFEPHCCy/E3Llzo3fv3um6lpaWGDZsWEREjBw5snJ59+7do1+/fjFixIjKZY2NjRER8corr7S7jzFjxlQ+79u3b5xwwgmxZMmSyr4XLVoU9957b2WbUkq0tbXFihUr4qSTToqIiPe///1ptgceeCDuuOOOaGlpic2bN8euXbuivr5+nx//7rx5n8uXL4+tW7fGueee226bHTt2xKmnnvqO7RNoTyBAFW3evDnOP//8uO2229J1xxxzTOXzHj16tLuupqam3WU1NTUREdHW1rZP+/785z8f11xzTbpu0KBBlc8PP/zwdtctWLAgPvOZz8SMGTPivPPOi4aGhpg9e3Z873vfe9v9dev2z1OeSimVy944b+FfvXmfmzdvjoiIxx57LN7znve02662tvZt9wl0nECA/ahnz57x+uuvV74+7bTT4mc/+1kMHjw4Djnknf/j+Oyzz1ae7F999dVYtmxZ5ZWB0047Lf7617/G0KFD9+k+58+fH01NTXHjjTdWLnvppZfabfOvjzMion///hERsXr16srf/N98wuLuDB8+PGpra2PlypUxduzYfZoV6Dj/igH2o8GDB8fvf//7ePHFF2PdunUxefLk+Mc//hGXXHJJ/OEPf4iWlpZ44okn4vLLL09PsB3xzW9+M5566qlYvHhxTJw4MY488si48MILI+Kf/xJh/vz5MWXKlFi4cGH87W9/i0ceeSSmTJnytvf53ve+N1auXBmzZ8+OlpaWuOOOO2LOnDnpca5YsSIWLlwY69ati+3bt0evXr3i9NNPj1tvvTWWLFkSzc3N8bWvfW2Pj6Guri6uv/76mDZtWtxzzz3R0tISzz//fPzgBz+Ie+65p8NrA7w9gQD70fXXXx/du3eP4cOHR//+/WPHjh3xzDPPxOuvvx7jxo2LESNGxNSpU6NPnz6Vl+T/Hbfeemtce+21MXr06FizZk08+uij0bNnz4j453kNzc3NsWzZsjjjjDPi1FNPja9//esxYMCAt73PT3ziEzFt2rSYMmVKnHLKKTF//vy46aab2m1z8cUXx/jx4+Pss8+O/v37x/333x8RET/96U9j165dMXr06Jg6dWrccsste/U4Zs6cGTfddFPMmjUrTjrppBg/fnw89thjMWTIkA6sCrA3asqb3xAEuoR58+bF2WefHa+++mr06dOn2uMA70JeQQAAEoEAACTeYgAAEq8gAACJQAAAEoEAACQCAQBIBAIAkAgEACARCABAIhAAgOR/AZPEn9xH2F/gAAAAAElFTkSuQmCC" id="220" name="Google Shape;220;p10"/>
          <p:cNvSpPr/>
          <p:nvPr/>
        </p:nvSpPr>
        <p:spPr>
          <a:xfrm>
            <a:off x="460375" y="160337"/>
            <a:ext cx="2950176" cy="29501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21" name="Google Shape;221;p10"/>
          <p:cNvPicPr preferRelativeResize="0"/>
          <p:nvPr/>
        </p:nvPicPr>
        <p:blipFill rotWithShape="1">
          <a:blip r:embed="rId5">
            <a:alphaModFix/>
          </a:blip>
          <a:srcRect b="0" l="0" r="0" t="0"/>
          <a:stretch/>
        </p:blipFill>
        <p:spPr>
          <a:xfrm>
            <a:off x="7511072" y="307657"/>
            <a:ext cx="4063024" cy="2334031"/>
          </a:xfrm>
          <a:prstGeom prst="rect">
            <a:avLst/>
          </a:prstGeom>
          <a:noFill/>
          <a:ln>
            <a:noFill/>
          </a:ln>
        </p:spPr>
      </p:pic>
      <p:sp>
        <p:nvSpPr>
          <p:cNvPr descr="data:image/png;base64,iVBORw0KGgoAAAANSUhEUgAAAggAAAGwCAYAAADMjZ3mAAAAOXRFWHRTb2Z0d2FyZQBNYXRwbG90bGliIHZlcnNpb24zLjcuMSwgaHR0cHM6Ly9tYXRwbG90bGliLm9yZy/bCgiHAAAACXBIWXMAAA9hAAAPYQGoP6dpAAAWBElEQVR4nO3de2yddf3A8c8p3boy1o6ha5ls2BFwKKB1MzArQgQFQgiKSoQJA0YGOiKDhItMBJXJxWgIoNyi0x8MLxhAwEydsIsgjDGHgiwbBmST3YzYi9CNsT6/Pwgn1A+VsbU7LX29kob2PM95zmd8t553z/O0LRVFUQQAwBtUVXoAAKD/EQgAQCIQAIBEIAAAiUAAABKBAAAkAgEASKq3945dXV2xdu3aGDFiRJRKpd6cCQDoI0VRREdHR4wZMyaqqnp+nWC7A2Ht2rUxduzY7b07AFBBa9asib322qvH7dsdCCNGjCg/QF1d3fYeBgDYidrb22Ps2LHl5/GebHcgvH5aoa6uTiAAwADzVpcHuEgRAEgEAgCQCAQAIBEIAEAiEACARCAAAIlAAAASgQAAJAIBAEgEAgCQCAQAIBEIAEAiEACARCAAAIlAAAASgQAAJAIBAEgEAgCQCAQAIBEIAEAiEACARCAAAIlAAAASgQAAJAIBAEgEAgCQCAQAIBEIAEAiEACARCAAAIlAAAASgQAAJAIBAEiqKz0A8M60YcOGaGtrq/QYDBL19fXR0NBQ6THeUQQC0Os2bNgQXzzl1NjyyuZKj8IgMWRoTdx+2/+JhF4kEIBe19bWFlte2Ryd4w+LrmH1lR6HHlR1tkbtc4ujs+nj0VU7stLjbLeqTW0Rzy6KtrY2gdCLBALQZ7qG1UfX8HdVegzeQlftSOtE4iJF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DLhA2bdoUq1atik2bNlV6FADoE/3huW7ABcLq1atj+vTpsXr16kqPAgB9oj881w24QAAA+p5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iqKz3AG3V2dsYNN9wQCxYsiM7OziiKIiIiSqVSREQURVF+/7bbbotLLrkkamtrKzYvALxT9ZtAmDVrVjz88MNvuu31UHjj+3/4wx/imGOOiZaWlpg9e/ZOmREABot+cYrhf8XBW3n44Ydj1qxZvTwRAAxuFQ+Ezs7O7Y6D1z388MPR2dnZSxMBANt8imHz5s2xefPm8sft7e29MsDNN9/cK8e5+uqr4+STT+6VYwE75vnnn6/0CAxC76S/d/3hz7LNgXDllVfGN77xjV4f4B//+EevHGfhwoWxcOHCXjkWAAOP69F61zYHwle/+tU4//zzyx+3t7fH2LFjd3iAvfbaKx5//PEdPs7hhx/uFQToJ55//nmfrNnpZs2aFXvvvXelx+gV/eHf0DYHQk1NTdTU1PT6AGeddVbcc889O3yciy66yLc8Agxie++9d+y3336VHuMdo+IXKdbW1kZLS8sOHaOlpUUcAEAvqnggRLx23mh7I8HPQQCA3tdvflDS7Nmzt/knKRZFEYceeqifpAgAfaTfBELEa6cbLrjggrjgggt63GfVqlUxffr0OOWUU8QBAPSRfnGKAQDoXw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DLgAmHcuHFxyy23xLhx4yo9CgD0if7wXFddsUfeTsOGDYv99tuv0mMAQJ/pD891A+4VBACg7wk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kupKDwC8c1Vtaqv0CPwPVZ2t3f47UPl71jcEAtDr6uvrY8jQmohnF1V6FLZB7XOLKz3CDhsytCbq6+srPcY7ikAAel1DQ0Pcftv/RVubr+zYOerr66OhoaHSY7yjCASgTzQ0NPiEDQOYixQBgEQgAACJQAAAEoEAACQCAQBIBAIAkAgEACARCABAIhAAgEQgAACJQAAAEoEAACQCAQBIBAIAkAgEACARCABAIhAAgEQgAACJQAAAEoEAACQCAQBIBAIAkAgEACARCABAIhAAgEQgAACJQAAAEoEAACQCAQBIBAIAkAgEACARCABAIhAAgKR6e+9YFEVERLS3t/faMABA33r9efv15/GebHcgdHR0RETE2LFjt/cQAECFdHR0RH19fY/bS8VbJUQPurq6Yu3atTFixIgolUrbPWCltbe3x9ixY2PNmjVRV1dX6XHogXUaGKzTwGCd+r++XKOiKKKjoyPGjBkTVVU9X2mw3a8gVFVVxV577bW9d+936urq/EMZAKzTwGCdBgbr1P/11Rr9r1cOXuciRQAgEQgAQDLoA6GmpiYuu+yyqKmpqfQo/A/WaWCwTgODder/+sMabfdFigDAO9egfwUBAMgEAgCQCAQAIBEIAEAyaALhyiuvjI985CMxYsSIGD16dHz605+OlStXdttn06ZNMWPGjNhjjz1it912i89+9rOxYcOGCk3MVVddFaVSKWbOnFm+zRr1Dy+88EJ88YtfjD322CNqa2vjwAMPjMcff7y8vSiK+PrXvx577rln1NbWxpFHHhnPPPNMBScefLZu3RqXXnppNDU1RW1tbeyzzz7xrW99q9vP37dOO9/ixYvjuOOOizFjxkSpVIp77rmn2/ZtWZMXX3wxpkyZEnV1dTFy5MiYNm1a/Oc//+n1WQdNICxatChmzJgRjz76aMyfPz+2bNkSn/rUp+Kll14q73PeeefFfffdF3feeWcsWrQo1q5dGyeccEIFpx68li5dGjfffHMcdNBB3W63RpX373//O1paWmLIkCExb968ePrpp+O73/1u7L777uV9rrnmmrjuuuvipptuiiVLlsTw4cPjqKOOik2bNlVw8sHl6quvjhtvvDFuuOGGWLFiRVx99dVxzTXXxPXXX1/exzrtfC+99FJ88IMfjO9///tvun1b1mTKlCnx17/+NebPnx/3339/LF68OKZPn977wxaD1MaNG4uIKBYtWlQURVG0trYWQ4YMKe68887yPitWrCgionjkkUcqNeag1NHRUey7777F/Pnzi8MOO6w499xzi6KwRv3FRRddVHzsYx/rcXtXV1fR2NhYfOc73ynf1traWtTU1BQ//elPd8aIFEVx7LHHFmeccUa320444YRiypQpRVFYp/4gIoq77767/PG2rMnTTz9dRESxdOnS8j7z5s0rSqVS8cILL/TqfIPmFYT/1tbWFhERo0aNioiIZcuWxZYtW+LII48s7zNhwoQYN25cPPLIIxWZcbCaMWNGHHvssd3WIsIa9Rf33ntvTJo0KT7/+c/H6NGjo7m5OW699dby9ueeey7Wr1/fbZ3q6+vj4IMPtk470Uc/+tF44IEHYtWqVRER8ec//zkeeuihOOaYYyLCOvVH27ImjzzySIwcOTImTZpU3ufII4+MqqqqWLJkSa/Os92/rGkg6+rqipkzZ0ZLS0sccMABERGxfv36GDp0aIwcObLbvg0NDbF+/foKTDk4/exnP4s//elPsXTp0rTNGvUPzz77bNx4441x/vnnxyWXXBJLly6Nr3zlKzF06NCYOnVqeS0aGhq63c867VwXX3xxtLe3x4QJE2KXXXaJrVu3xuzZs2PKlCkREdapH9qWNVm/fn2MHj262/bq6uoYNWpUr6/boAyEGTNmxFNPPRUPPfRQpUfhDdasWRPnnntuzJ8/P4YNG1bpcehBV1dXTJo0Kb797W9HRERzc3M89dRTcdNNN8XUqVMrPB2v+8UvfhFz586NO+64Iz7wgQ/EE088ETNnzowxY8ZYJ7bJoDvFcM4558T9998fCxYs6PbrqhsbG+OVV16J1tbWbvtv2LAhGhsbd/KUg9OyZcti48aN8eEPfziqq6ujuro6Fi1aFNddd11UV1dHQ0ODNeoH9txzz3j/+9/f7bb9998/Vq9eHRFRXov//u4S67RzXXDBBXHxxRfHF77whTjwwAPjlFNOifPOOy+uvPLKiLBO/dG2rEljY2Ns3Lix2/ZXX301XnzxxV5ft0ETCEVRxDnnnBN33313PPjgg9HU1NRt+8SJE2PIkCHxwAMPlG9buXJlrF69OiZPnryzxx2UjjjiiHjyySfjiSeeKL9NmjQppkyZUn7fGlVeS0tL+hbhVatWxd577x0REU1NTdHY2Nhtndrb22PJkiXWaSd6+eWXo6qq+6f4XXbZJbq6uiLCOvVH27ImkydPjtbW1li2bFl5nwcffDC6urri4IMP7t2BevWSx37sS1/6UlFfX18sXLiwWLduXfnt5ZdfLu9z9tlnF+PGjSsefPDB4vHHHy8mT55cTJ48uYJT88bvYigKa9QfPPbYY0V1dXUxe/bs4plnninmzp1b7LrrrsXtt99e3ueqq64qRo4cWfzqV78q/vKXvxTHH3980dTUVHR2dlZw8sFl6tSpxXve857i/vvvL5577rnirrvuKt71rncVF154YXkf67TzdXR0FMuXLy+WL19eRETxve99r1i+fHnx/PPPF0WxbWty9NFHF83NzcWSJUuKhx56qNh3332Lk046qddnHTSBEBFv+jZnzpzyPp2dncWXv/zlYvfddy923XXX4jOf+Uyxbt26yg1NCgRr1D/cd999xQEHHFDU1NQUEyZMKG655ZZu27u6uopLL720aGhoKGpqaoojjjiiWLlyZYWmHZza29uLc889txg3blwxbNiwYvz48cWsWbOKzZs3l/exTjvfggUL3vS5aOrUqUVRbNua/Otf/ypOOumkYrfddivq6uqK008/vejo6Oj1Wf26ZwAgGTTXIAAA204gAACJQAAAEoEAACQCAQBIBAIAkAgEACARCABAIhCgnzv88MNj5syZ/fJx3/ve98a1115b/rhUKsU999zTp3MBO8eg/HXPwFu76667YsiQIW/rPuvWrYvdd989IiL+/ve/R1NTUyxfvjw+9KEP9cGEQF8SCMCbGjVq1Nu+j18TDO8cTjHAANDV1RUXXnhhjBo1KhobG+Pyyy+PiNe+Si+VSvHEE0+U921tbY1SqRQLFy6MiIiFCxdGqVSK3/72t9Hc3By1tbXxiU98IjZu3Bjz5s2L/fffP+rq6uLkk0+Ol19+uXyc/z7FsHHjxjjuuOOitrY2mpqaYu7cuWnON55ieP1Xqjc3N0epVIrDDz88Fi9eHEOGDIn169d3u9/MmTPj0EMP3fH/UUCvEQgwAPzkJz+J4cOHx5IlS+Kaa66Jb37zmzF//vy3dYzLL788brjhhvjjH/8Ya9asiRNPPDGuvfbauOOOO+LXv/51/O53v4vrr7++x/ufdtppsWbNmliwYEH88pe/jB/84AexcePGHvd/7LHHIiLi97//faxbty7uuuuu+PjHPx7jx4+P2267rbzfli1bYu7cuXHGGWe8rT8P0LcEAgwABx10UFx22WWx7777xqmnnhqTJk2KBx544G0d44orroiWlpZobm6OadOmxaJFi+LGG2+M5ubmOPTQQ+Nzn/tcLFiw4E3vu2rVqpg3b17ceuutccghh8TEiRPjhz/8YXR2dvb4eO9+97sjImKPPfaIxsbG8imLadOmxZw5c8r73XfffbFp06Y48cQT39afB+hbAgEGgIMOOqjbx3vuuef//Or9rY7R0NAQu+66a4wfP77bbT0dc8WKFVFdXR0TJ04s3zZhwoQYOXLk25oh4rVXIv72t7/Fo48+GhERP/7xj+PEE0+M4cOHv+1jAX3HRYowAPz3dxOUSqXo6uqKqqrXGr8oivK2LVu2vOUxSqVSj8fsa6NHj47jjjsu5syZE01NTTFv3rzy9RJA/+EVBBjAXn8Zf926deXb3njBYm+ZMGFCvPrqq7Fs2bLybStXrozW1tYe7zN06NCIiNi6dWvaduaZZ8bPf/7zuOWWW2KfffaJlpaWXp8Z2DECAQaw2traOOSQQ+Kqq66KFStWxKJFi+JrX/tarz/O+973vjj66KPjrLPOiiVLlsSyZcvizDPPjNra2h7vM3r06KitrY3f/OY3sWHDhmhraytvO+qoo6Kuri6uuOKKOP3003t9XmDHCQQY4H70ox/Fq6++GhMnToyZM2fGFVdc0SePM2fOnBgzZkwcdthhccIJJ8T06dNj9OjRPe5fXV0d1113Xdx8880xZsyYOP7448vbqqqq4rTTToutW7fGqaee2ifzAjumVLzx5CXATjJt2rT45z//Gffee2+lRwHehIsUgZ2qra0tnnzyybjjjjvEAfRjAgHYqY4//vh47LHH4uyzz45PfvKTlR4H6IFTDABA4iJFACARCABAIhAAgEQgAACJQAAAEoEAACQCAQBIBAIAkPw/jC7f5rVZPbMAAAAASUVORK5CYII=" id="222" name="Google Shape;222;p10"/>
          <p:cNvSpPr/>
          <p:nvPr/>
        </p:nvSpPr>
        <p:spPr>
          <a:xfrm>
            <a:off x="460374" y="160337"/>
            <a:ext cx="2848577" cy="28485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23" name="Google Shape;223;p10"/>
          <p:cNvPicPr preferRelativeResize="0"/>
          <p:nvPr/>
        </p:nvPicPr>
        <p:blipFill rotWithShape="1">
          <a:blip r:embed="rId6">
            <a:alphaModFix/>
          </a:blip>
          <a:srcRect b="0" l="0" r="0" t="0"/>
          <a:stretch/>
        </p:blipFill>
        <p:spPr>
          <a:xfrm>
            <a:off x="155575" y="2954241"/>
            <a:ext cx="3097626" cy="2579051"/>
          </a:xfrm>
          <a:prstGeom prst="rect">
            <a:avLst/>
          </a:prstGeom>
          <a:noFill/>
          <a:ln>
            <a:noFill/>
          </a:ln>
        </p:spPr>
      </p:pic>
      <p:pic>
        <p:nvPicPr>
          <p:cNvPr id="224" name="Google Shape;224;p10"/>
          <p:cNvPicPr preferRelativeResize="0"/>
          <p:nvPr/>
        </p:nvPicPr>
        <p:blipFill rotWithShape="1">
          <a:blip r:embed="rId7">
            <a:alphaModFix/>
          </a:blip>
          <a:srcRect b="0" l="0" r="0" t="0"/>
          <a:stretch/>
        </p:blipFill>
        <p:spPr>
          <a:xfrm>
            <a:off x="3233127" y="3008923"/>
            <a:ext cx="3972566" cy="2711939"/>
          </a:xfrm>
          <a:prstGeom prst="rect">
            <a:avLst/>
          </a:prstGeom>
          <a:noFill/>
          <a:ln>
            <a:noFill/>
          </a:ln>
        </p:spPr>
      </p:pic>
      <p:pic>
        <p:nvPicPr>
          <p:cNvPr id="225" name="Google Shape;225;p10"/>
          <p:cNvPicPr preferRelativeResize="0"/>
          <p:nvPr/>
        </p:nvPicPr>
        <p:blipFill rotWithShape="1">
          <a:blip r:embed="rId8">
            <a:alphaModFix/>
          </a:blip>
          <a:srcRect b="0" l="0" r="0" t="0"/>
          <a:stretch/>
        </p:blipFill>
        <p:spPr>
          <a:xfrm>
            <a:off x="7362091" y="2939193"/>
            <a:ext cx="4360986" cy="29234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dee411c882_1_46"/>
          <p:cNvSpPr/>
          <p:nvPr/>
        </p:nvSpPr>
        <p:spPr>
          <a:xfrm>
            <a:off x="334091" y="413211"/>
            <a:ext cx="4659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IN" sz="3600" u="none" cap="none" strike="noStrike">
                <a:solidFill>
                  <a:srgbClr val="16B0E3"/>
                </a:solidFill>
                <a:latin typeface="Trebuchet MS"/>
                <a:ea typeface="Trebuchet MS"/>
                <a:cs typeface="Trebuchet MS"/>
                <a:sym typeface="Trebuchet MS"/>
              </a:rPr>
              <a:t>Models used</a:t>
            </a:r>
            <a:endParaRPr b="0" i="0" sz="3600" u="none" cap="none" strike="noStrike">
              <a:solidFill>
                <a:srgbClr val="16B0E3"/>
              </a:solidFill>
              <a:latin typeface="Trebuchet MS"/>
              <a:ea typeface="Trebuchet MS"/>
              <a:cs typeface="Trebuchet MS"/>
              <a:sym typeface="Trebuchet MS"/>
            </a:endParaRPr>
          </a:p>
        </p:txBody>
      </p:sp>
      <p:sp>
        <p:nvSpPr>
          <p:cNvPr id="231" name="Google Shape;231;g2dee411c882_1_46"/>
          <p:cNvSpPr/>
          <p:nvPr/>
        </p:nvSpPr>
        <p:spPr>
          <a:xfrm>
            <a:off x="2740270" y="1520960"/>
            <a:ext cx="6096000" cy="378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16B0E3"/>
                </a:solidFill>
                <a:latin typeface="Trebuchet MS"/>
                <a:ea typeface="Trebuchet MS"/>
                <a:cs typeface="Trebuchet MS"/>
                <a:sym typeface="Trebuchet MS"/>
              </a:rPr>
              <a:t>The Machine Learning models used for this project 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Decision Tree</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Logistic Regression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Random Forest</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2400"/>
              <a:buFont typeface="Noto Sans Symbols"/>
              <a:buChar char="⮚"/>
            </a:pPr>
            <a:r>
              <a:rPr b="0" i="0" lang="en-IN" sz="2400" u="none" cap="none" strike="noStrike">
                <a:solidFill>
                  <a:srgbClr val="16B0E3"/>
                </a:solidFill>
                <a:latin typeface="Trebuchet MS"/>
                <a:ea typeface="Trebuchet MS"/>
                <a:cs typeface="Trebuchet MS"/>
                <a:sym typeface="Trebuchet MS"/>
              </a:rPr>
              <a:t>SVM Classifier</a:t>
            </a:r>
            <a:endParaRPr b="0" i="0" sz="2400" u="none" cap="none" strike="noStrike">
              <a:solidFill>
                <a:srgbClr val="16B0E3"/>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dee411c882_1_51"/>
          <p:cNvPicPr preferRelativeResize="0"/>
          <p:nvPr/>
        </p:nvPicPr>
        <p:blipFill rotWithShape="1">
          <a:blip r:embed="rId3">
            <a:alphaModFix/>
          </a:blip>
          <a:srcRect b="0" l="0" r="0" t="0"/>
          <a:stretch/>
        </p:blipFill>
        <p:spPr>
          <a:xfrm>
            <a:off x="255553" y="903118"/>
            <a:ext cx="6897900" cy="42078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
        <p:nvSpPr>
          <p:cNvPr id="237" name="Google Shape;237;g2dee411c882_1_51"/>
          <p:cNvSpPr/>
          <p:nvPr/>
        </p:nvSpPr>
        <p:spPr>
          <a:xfrm>
            <a:off x="162908" y="116129"/>
            <a:ext cx="2861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Decision tree</a:t>
            </a:r>
            <a:endParaRPr b="0" i="0" sz="2800" u="none" cap="none" strike="noStrike">
              <a:solidFill>
                <a:srgbClr val="16B0E3"/>
              </a:solidFill>
              <a:latin typeface="Trebuchet MS"/>
              <a:ea typeface="Trebuchet MS"/>
              <a:cs typeface="Trebuchet MS"/>
              <a:sym typeface="Trebuchet MS"/>
            </a:endParaRPr>
          </a:p>
        </p:txBody>
      </p:sp>
      <p:sp>
        <p:nvSpPr>
          <p:cNvPr id="238" name="Google Shape;238;g2dee411c882_1_51"/>
          <p:cNvSpPr txBox="1"/>
          <p:nvPr/>
        </p:nvSpPr>
        <p:spPr>
          <a:xfrm>
            <a:off x="7807575" y="729750"/>
            <a:ext cx="4026600" cy="6024600"/>
          </a:xfrm>
          <a:prstGeom prst="rect">
            <a:avLst/>
          </a:prstGeom>
          <a:solidFill>
            <a:schemeClr val="lt1"/>
          </a:solidFill>
          <a:ln>
            <a:noFill/>
          </a:ln>
        </p:spPr>
        <p:txBody>
          <a:bodyPr anchorCtr="0" anchor="t" bIns="45700" lIns="91425" spcFirstLastPara="1" rIns="91425" wrap="square" tIns="45700">
            <a:spAutoFit/>
          </a:bodyPr>
          <a:lstStyle/>
          <a:p>
            <a:pPr indent="0" lvl="0" marL="0" marR="25400" rtl="0" algn="just">
              <a:lnSpc>
                <a:spcPct val="156250"/>
              </a:lnSpc>
              <a:spcBef>
                <a:spcPts val="1500"/>
              </a:spcBef>
              <a:spcAft>
                <a:spcPts val="0"/>
              </a:spcAft>
              <a:buClr>
                <a:srgbClr val="000000"/>
              </a:buClr>
              <a:buSzPts val="1500"/>
              <a:buFont typeface="Arial"/>
              <a:buNone/>
            </a:pPr>
            <a:r>
              <a:rPr b="1" i="1" lang="en-IN" sz="1500" u="none" cap="none" strike="noStrike">
                <a:solidFill>
                  <a:schemeClr val="dk1"/>
                </a:solidFill>
                <a:highlight>
                  <a:srgbClr val="FFFFFF"/>
                </a:highlight>
                <a:latin typeface="Roboto"/>
                <a:ea typeface="Roboto"/>
                <a:cs typeface="Roboto"/>
                <a:sym typeface="Roboto"/>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b="1" i="1" sz="15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500"/>
              <a:buFont typeface="Arial"/>
              <a:buNone/>
            </a:pPr>
            <a:r>
              <a:rPr b="1" i="1" lang="en-IN" sz="1500" u="none" cap="none" strike="noStrike">
                <a:solidFill>
                  <a:schemeClr val="dk1"/>
                </a:solidFill>
                <a:highlight>
                  <a:srgbClr val="FFFFFF"/>
                </a:highlight>
                <a:latin typeface="Roboto"/>
                <a:ea typeface="Roboto"/>
                <a:cs typeface="Roboto"/>
                <a:sym typeface="Roboto"/>
              </a:rPr>
              <a:t>It is a graphical representation for getting all the possible solutions to a problem/decision based on given conditions.</a:t>
            </a:r>
            <a:endParaRPr b="1" i="1" sz="15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Roboto"/>
              <a:ea typeface="Roboto"/>
              <a:cs typeface="Roboto"/>
              <a:sym typeface="Roboto"/>
            </a:endParaRPr>
          </a:p>
          <a:p>
            <a:pPr indent="0" lvl="0" marL="0" marR="0" rtl="0" algn="just">
              <a:lnSpc>
                <a:spcPct val="90000"/>
              </a:lnSpc>
              <a:spcBef>
                <a:spcPts val="1200"/>
              </a:spcBef>
              <a:spcAft>
                <a:spcPts val="0"/>
              </a:spcAft>
              <a:buClr>
                <a:schemeClr val="dk1"/>
              </a:buClr>
              <a:buSzPts val="1800"/>
              <a:buFont typeface="Trebuchet MS"/>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dee411c882_1_57"/>
          <p:cNvSpPr/>
          <p:nvPr/>
        </p:nvSpPr>
        <p:spPr>
          <a:xfrm>
            <a:off x="294845" y="404419"/>
            <a:ext cx="3148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Logistic regression</a:t>
            </a:r>
            <a:endParaRPr b="0" i="0" sz="2800" u="none" cap="none" strike="noStrike">
              <a:solidFill>
                <a:srgbClr val="16B0E3"/>
              </a:solidFill>
              <a:latin typeface="Trebuchet MS"/>
              <a:ea typeface="Trebuchet MS"/>
              <a:cs typeface="Trebuchet MS"/>
              <a:sym typeface="Trebuchet MS"/>
            </a:endParaRPr>
          </a:p>
        </p:txBody>
      </p:sp>
      <p:sp>
        <p:nvSpPr>
          <p:cNvPr id="244" name="Google Shape;244;g2dee411c882_1_57"/>
          <p:cNvSpPr txBox="1"/>
          <p:nvPr/>
        </p:nvSpPr>
        <p:spPr>
          <a:xfrm>
            <a:off x="395654" y="1494692"/>
            <a:ext cx="3956400" cy="5370000"/>
          </a:xfrm>
          <a:prstGeom prst="rect">
            <a:avLst/>
          </a:prstGeom>
          <a:noFill/>
          <a:ln>
            <a:noFill/>
          </a:ln>
        </p:spPr>
        <p:txBody>
          <a:bodyPr anchorCtr="0" anchor="t" bIns="45700" lIns="91425" spcFirstLastPara="1" rIns="91425" wrap="square" tIns="45700">
            <a:spAutoFit/>
          </a:bodyPr>
          <a:lstStyle/>
          <a:p>
            <a:pPr indent="0" lvl="0" marL="0" marR="25400" rtl="0" algn="just">
              <a:lnSpc>
                <a:spcPct val="156250"/>
              </a:lnSpc>
              <a:spcBef>
                <a:spcPts val="1500"/>
              </a:spcBef>
              <a:spcAft>
                <a:spcPts val="0"/>
              </a:spcAft>
              <a:buClr>
                <a:srgbClr val="000000"/>
              </a:buClr>
              <a:buSzPts val="1400"/>
              <a:buFont typeface="Arial"/>
              <a:buNone/>
            </a:pPr>
            <a:r>
              <a:rPr b="0" i="0" lang="en-IN" sz="1400" u="none" cap="none" strike="noStrike">
                <a:solidFill>
                  <a:schemeClr val="dk1"/>
                </a:solidFill>
                <a:highlight>
                  <a:srgbClr val="FFFFFF"/>
                </a:highlight>
                <a:latin typeface="Roboto"/>
                <a:ea typeface="Roboto"/>
                <a:cs typeface="Roboto"/>
                <a:sym typeface="Roboto"/>
              </a:rPr>
              <a:t>Logistic regression is one of the most popular Machine Learning algorithms, which comes under the Supervised Learning technique. It is used for predicting the categorical dependent variable using a given set of independent variables.</a:t>
            </a:r>
            <a:endParaRPr b="0" i="0" sz="1400" u="none" cap="none" strike="noStrike">
              <a:solidFill>
                <a:schemeClr val="dk1"/>
              </a:solidFill>
              <a:highlight>
                <a:srgbClr val="FFFFFF"/>
              </a:highlight>
              <a:latin typeface="Roboto"/>
              <a:ea typeface="Roboto"/>
              <a:cs typeface="Roboto"/>
              <a:sym typeface="Roboto"/>
            </a:endParaRPr>
          </a:p>
          <a:p>
            <a:pPr indent="0" lvl="0" marL="0" marR="25400" rtl="0" algn="just">
              <a:lnSpc>
                <a:spcPct val="156250"/>
              </a:lnSpc>
              <a:spcBef>
                <a:spcPts val="1500"/>
              </a:spcBef>
              <a:spcAft>
                <a:spcPts val="0"/>
              </a:spcAft>
              <a:buClr>
                <a:srgbClr val="000000"/>
              </a:buClr>
              <a:buSzPts val="1400"/>
              <a:buFont typeface="Arial"/>
              <a:buNone/>
            </a:pPr>
            <a:r>
              <a:rPr b="0" i="0" lang="en-IN" sz="1400" u="none" cap="none" strike="noStrike">
                <a:solidFill>
                  <a:schemeClr val="dk1"/>
                </a:solidFill>
                <a:highlight>
                  <a:srgbClr val="FFFFFF"/>
                </a:highlight>
                <a:latin typeface="Roboto"/>
                <a:ea typeface="Roboto"/>
                <a:cs typeface="Roboto"/>
                <a:sym typeface="Roboto"/>
              </a:rPr>
              <a:t>Logistic regression predicts the output of a categorical dependent variable. Therefore the outcome must be a categorical or discrete value. It can be either Yes or No, 0 or 1, true or False, etc. but instead of giving the exact value as 0 and 1, </a:t>
            </a:r>
            <a:r>
              <a:rPr b="1" i="0" lang="en-IN" sz="1400" u="none" cap="none" strike="noStrike">
                <a:solidFill>
                  <a:schemeClr val="dk1"/>
                </a:solidFill>
                <a:highlight>
                  <a:srgbClr val="FFFFFF"/>
                </a:highlight>
                <a:latin typeface="Roboto"/>
                <a:ea typeface="Roboto"/>
                <a:cs typeface="Roboto"/>
                <a:sym typeface="Roboto"/>
              </a:rPr>
              <a:t>it gives the probabilistic values which lie between 0 and 1</a:t>
            </a:r>
            <a:r>
              <a:rPr b="0" i="0" lang="en-IN" sz="1400" u="none" cap="none" strike="noStrike">
                <a:solidFill>
                  <a:schemeClr val="dk1"/>
                </a:solidFill>
                <a:highlight>
                  <a:srgbClr val="FFFFFF"/>
                </a:highlight>
                <a:latin typeface="Roboto"/>
                <a:ea typeface="Roboto"/>
                <a:cs typeface="Roboto"/>
                <a:sym typeface="Roboto"/>
              </a:rPr>
              <a:t>.</a:t>
            </a:r>
            <a:endParaRPr b="0" i="0" sz="1400" u="none" cap="none" strike="noStrike">
              <a:solidFill>
                <a:schemeClr val="dk1"/>
              </a:solidFill>
              <a:highlight>
                <a:srgbClr val="FFFFFF"/>
              </a:highlight>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800"/>
              <a:buFont typeface="Arial"/>
              <a:buNone/>
            </a:pPr>
            <a:r>
              <a:t/>
            </a:r>
            <a:endParaRPr b="1"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45" name="Google Shape;245;g2dee411c882_1_57"/>
          <p:cNvPicPr preferRelativeResize="0"/>
          <p:nvPr/>
        </p:nvPicPr>
        <p:blipFill rotWithShape="1">
          <a:blip r:embed="rId3">
            <a:alphaModFix/>
          </a:blip>
          <a:srcRect b="0" l="0" r="0" t="0"/>
          <a:stretch/>
        </p:blipFill>
        <p:spPr>
          <a:xfrm>
            <a:off x="5083970" y="271095"/>
            <a:ext cx="6471000" cy="3235500"/>
          </a:xfrm>
          <a:prstGeom prst="roundRect">
            <a:avLst>
              <a:gd fmla="val 6267"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246" name="Google Shape;246;g2dee411c882_1_57"/>
          <p:cNvPicPr preferRelativeResize="0"/>
          <p:nvPr/>
        </p:nvPicPr>
        <p:blipFill rotWithShape="1">
          <a:blip r:embed="rId4">
            <a:alphaModFix/>
          </a:blip>
          <a:srcRect b="0" l="0" r="0" t="0"/>
          <a:stretch/>
        </p:blipFill>
        <p:spPr>
          <a:xfrm>
            <a:off x="5083970" y="3716968"/>
            <a:ext cx="6442800" cy="2850900"/>
          </a:xfrm>
          <a:prstGeom prst="roundRect">
            <a:avLst>
              <a:gd fmla="val 6267"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dee411c882_1_64"/>
          <p:cNvSpPr txBox="1"/>
          <p:nvPr/>
        </p:nvSpPr>
        <p:spPr>
          <a:xfrm>
            <a:off x="123092" y="202223"/>
            <a:ext cx="2706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16B0E3"/>
                </a:solidFill>
                <a:latin typeface="Trebuchet MS"/>
                <a:ea typeface="Trebuchet MS"/>
                <a:cs typeface="Trebuchet MS"/>
                <a:sym typeface="Trebuchet MS"/>
              </a:rPr>
              <a:t>Random Forest</a:t>
            </a:r>
            <a:endParaRPr b="1" i="0" sz="2800" u="none" cap="none" strike="noStrike">
              <a:solidFill>
                <a:srgbClr val="16B0E3"/>
              </a:solidFill>
              <a:latin typeface="Trebuchet MS"/>
              <a:ea typeface="Trebuchet MS"/>
              <a:cs typeface="Trebuchet MS"/>
              <a:sym typeface="Trebuchet MS"/>
            </a:endParaRPr>
          </a:p>
        </p:txBody>
      </p:sp>
      <p:pic>
        <p:nvPicPr>
          <p:cNvPr descr="Random Forest Algorithm" id="252" name="Google Shape;252;g2dee411c882_1_64"/>
          <p:cNvPicPr preferRelativeResize="0"/>
          <p:nvPr/>
        </p:nvPicPr>
        <p:blipFill rotWithShape="1">
          <a:blip r:embed="rId3">
            <a:alphaModFix/>
          </a:blip>
          <a:srcRect b="0" l="0" r="0" t="0"/>
          <a:stretch/>
        </p:blipFill>
        <p:spPr>
          <a:xfrm>
            <a:off x="193431" y="1626577"/>
            <a:ext cx="5715000" cy="3810000"/>
          </a:xfrm>
          <a:prstGeom prst="rect">
            <a:avLst/>
          </a:prstGeom>
          <a:noFill/>
          <a:ln>
            <a:noFill/>
          </a:ln>
        </p:spPr>
      </p:pic>
      <p:sp>
        <p:nvSpPr>
          <p:cNvPr id="253" name="Google Shape;253;g2dee411c882_1_64"/>
          <p:cNvSpPr txBox="1"/>
          <p:nvPr/>
        </p:nvSpPr>
        <p:spPr>
          <a:xfrm>
            <a:off x="6541476" y="863111"/>
            <a:ext cx="4704000" cy="424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1" lang="en-IN" sz="1800" u="none" cap="none" strike="noStrike">
                <a:solidFill>
                  <a:schemeClr val="dk1"/>
                </a:solidFill>
                <a:latin typeface="Trebuchet MS"/>
                <a:ea typeface="Trebuchet MS"/>
                <a:cs typeface="Trebuchet MS"/>
                <a:sym typeface="Trebuchet MS"/>
              </a:rPr>
              <a:t>Random Forest </a:t>
            </a:r>
            <a:r>
              <a:rPr b="0" i="0" lang="en-IN" sz="1800" u="none" cap="none" strike="noStrike">
                <a:solidFill>
                  <a:schemeClr val="dk1"/>
                </a:solidFill>
                <a:latin typeface="Trebuchet MS"/>
                <a:ea typeface="Trebuchet MS"/>
                <a:cs typeface="Trebuchet MS"/>
                <a:sym typeface="Trebuchet MS"/>
              </a:rPr>
              <a:t>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Trebuchet MS"/>
                <a:ea typeface="Trebuchet MS"/>
                <a:cs typeface="Trebuchet MS"/>
                <a:sym typeface="Trebuchet MS"/>
              </a:rPr>
              <a:t>The greater number of trees in the forest leads to higher accuracy and prevents the problem of overfitting.</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dee411c882_1_70"/>
          <p:cNvSpPr/>
          <p:nvPr/>
        </p:nvSpPr>
        <p:spPr>
          <a:xfrm>
            <a:off x="0" y="210988"/>
            <a:ext cx="46902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n-IN" sz="1800" u="none" cap="none" strike="noStrike">
                <a:solidFill>
                  <a:srgbClr val="16B0E3"/>
                </a:solidFill>
                <a:latin typeface="Arial"/>
                <a:ea typeface="Arial"/>
                <a:cs typeface="Arial"/>
                <a:sym typeface="Arial"/>
              </a:rPr>
              <a:t>Support Vector Machine Algorithm (SVM)</a:t>
            </a:r>
            <a:endParaRPr b="1" i="0" sz="1800" u="none" cap="none" strike="noStrike">
              <a:solidFill>
                <a:srgbClr val="16B0E3"/>
              </a:solidFill>
              <a:latin typeface="Arial"/>
              <a:ea typeface="Arial"/>
              <a:cs typeface="Arial"/>
              <a:sym typeface="Arial"/>
            </a:endParaRPr>
          </a:p>
        </p:txBody>
      </p:sp>
      <p:pic>
        <p:nvPicPr>
          <p:cNvPr descr="Support Vector Machine Algorithm" id="259" name="Google Shape;259;g2dee411c882_1_70"/>
          <p:cNvPicPr preferRelativeResize="0"/>
          <p:nvPr/>
        </p:nvPicPr>
        <p:blipFill rotWithShape="1">
          <a:blip r:embed="rId3">
            <a:alphaModFix/>
          </a:blip>
          <a:srcRect b="0" l="0" r="0" t="0"/>
          <a:stretch/>
        </p:blipFill>
        <p:spPr>
          <a:xfrm>
            <a:off x="70339" y="2154115"/>
            <a:ext cx="5715000" cy="3810000"/>
          </a:xfrm>
          <a:prstGeom prst="rect">
            <a:avLst/>
          </a:prstGeom>
          <a:noFill/>
          <a:ln>
            <a:noFill/>
          </a:ln>
        </p:spPr>
      </p:pic>
      <p:sp>
        <p:nvSpPr>
          <p:cNvPr id="260" name="Google Shape;260;g2dee411c882_1_70"/>
          <p:cNvSpPr txBox="1"/>
          <p:nvPr/>
        </p:nvSpPr>
        <p:spPr>
          <a:xfrm>
            <a:off x="6559062" y="580320"/>
            <a:ext cx="5292900" cy="3971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rebuchet MS"/>
                <a:ea typeface="Trebuchet MS"/>
                <a:cs typeface="Trebuchet MS"/>
                <a:sym typeface="Trebuchet MS"/>
              </a:rPr>
              <a:t>Support Vector Machine or SVM is one of the most popular Supervised Learning algorithms, which is used for Classification as well as Regression problems. However, primarily, it is used for Classification problems in Machine Learning.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rebuchet MS"/>
                <a:ea typeface="Trebuchet MS"/>
                <a:cs typeface="Trebuchet MS"/>
                <a:sym typeface="Trebuchet MS"/>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nvSpPr>
        <p:spPr>
          <a:xfrm>
            <a:off x="211015" y="531446"/>
            <a:ext cx="78779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Visualising other attributes with respect to our target column i.e. 'Label'</a:t>
            </a:r>
            <a:endParaRPr b="0" i="0" sz="1400" u="none" cap="none" strike="noStrike">
              <a:solidFill>
                <a:srgbClr val="000000"/>
              </a:solidFill>
              <a:latin typeface="Arial"/>
              <a:ea typeface="Arial"/>
              <a:cs typeface="Arial"/>
              <a:sym typeface="Arial"/>
            </a:endParaRPr>
          </a:p>
        </p:txBody>
      </p:sp>
      <p:pic>
        <p:nvPicPr>
          <p:cNvPr id="266" name="Google Shape;266;p11"/>
          <p:cNvPicPr preferRelativeResize="0"/>
          <p:nvPr/>
        </p:nvPicPr>
        <p:blipFill rotWithShape="1">
          <a:blip r:embed="rId3">
            <a:alphaModFix/>
          </a:blip>
          <a:srcRect b="0" l="0" r="0" t="0"/>
          <a:stretch/>
        </p:blipFill>
        <p:spPr>
          <a:xfrm>
            <a:off x="152400" y="1053175"/>
            <a:ext cx="7481576" cy="565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12"/>
          <p:cNvPicPr preferRelativeResize="0"/>
          <p:nvPr/>
        </p:nvPicPr>
        <p:blipFill rotWithShape="1">
          <a:blip r:embed="rId3">
            <a:alphaModFix/>
          </a:blip>
          <a:srcRect b="0" l="0" r="0" t="0"/>
          <a:stretch/>
        </p:blipFill>
        <p:spPr>
          <a:xfrm>
            <a:off x="152400" y="152400"/>
            <a:ext cx="6706619" cy="655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3"/>
          <p:cNvPicPr preferRelativeResize="0"/>
          <p:nvPr/>
        </p:nvPicPr>
        <p:blipFill rotWithShape="1">
          <a:blip r:embed="rId3">
            <a:alphaModFix/>
          </a:blip>
          <a:srcRect b="0" l="0" r="0" t="0"/>
          <a:stretch/>
        </p:blipFill>
        <p:spPr>
          <a:xfrm>
            <a:off x="152400" y="152400"/>
            <a:ext cx="6647334" cy="655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df17679677_3_6"/>
          <p:cNvPicPr preferRelativeResize="0"/>
          <p:nvPr/>
        </p:nvPicPr>
        <p:blipFill rotWithShape="1">
          <a:blip r:embed="rId3">
            <a:alphaModFix/>
          </a:blip>
          <a:srcRect b="0" l="0" r="0" t="0"/>
          <a:stretch/>
        </p:blipFill>
        <p:spPr>
          <a:xfrm>
            <a:off x="446000" y="1368800"/>
            <a:ext cx="8743950" cy="429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g2dee411c882_1_78"/>
          <p:cNvCxnSpPr/>
          <p:nvPr/>
        </p:nvCxnSpPr>
        <p:spPr>
          <a:xfrm flipH="1">
            <a:off x="4317115" y="1002323"/>
            <a:ext cx="8700" cy="4756500"/>
          </a:xfrm>
          <a:prstGeom prst="straightConnector1">
            <a:avLst/>
          </a:prstGeom>
          <a:noFill/>
          <a:ln cap="flat" cmpd="sng" w="38100">
            <a:solidFill>
              <a:schemeClr val="accent1"/>
            </a:solidFill>
            <a:prstDash val="solid"/>
            <a:round/>
            <a:headEnd len="sm" w="sm" type="none"/>
            <a:tailEnd len="sm" w="sm" type="none"/>
          </a:ln>
        </p:spPr>
      </p:cxnSp>
      <p:sp>
        <p:nvSpPr>
          <p:cNvPr id="152" name="Google Shape;152;g2dee411c882_1_78"/>
          <p:cNvSpPr txBox="1"/>
          <p:nvPr/>
        </p:nvSpPr>
        <p:spPr>
          <a:xfrm>
            <a:off x="993530" y="3103685"/>
            <a:ext cx="3332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6B0E3"/>
                </a:solidFill>
                <a:latin typeface="Trebuchet MS"/>
                <a:ea typeface="Trebuchet MS"/>
                <a:cs typeface="Trebuchet MS"/>
                <a:sym typeface="Trebuchet MS"/>
              </a:rPr>
              <a:t>Contents</a:t>
            </a:r>
            <a:endParaRPr b="0" i="0" sz="4400" u="none" cap="none" strike="noStrike">
              <a:solidFill>
                <a:srgbClr val="16B0E3"/>
              </a:solidFill>
              <a:latin typeface="Trebuchet MS"/>
              <a:ea typeface="Trebuchet MS"/>
              <a:cs typeface="Trebuchet MS"/>
              <a:sym typeface="Trebuchet MS"/>
            </a:endParaRPr>
          </a:p>
        </p:txBody>
      </p:sp>
      <p:sp>
        <p:nvSpPr>
          <p:cNvPr id="153" name="Google Shape;153;g2dee411c882_1_78"/>
          <p:cNvSpPr/>
          <p:nvPr/>
        </p:nvSpPr>
        <p:spPr>
          <a:xfrm>
            <a:off x="4797675" y="1002325"/>
            <a:ext cx="6096000" cy="5226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Acknowledgement</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000"/>
              </a:spcBef>
              <a:spcAft>
                <a:spcPts val="0"/>
              </a:spcAft>
              <a:buClr>
                <a:srgbClr val="16B0E3"/>
              </a:buClr>
              <a:buSzPts val="1800"/>
              <a:buFont typeface="Trebuchet MS"/>
              <a:buChar char="•"/>
            </a:pPr>
            <a:r>
              <a:rPr b="1" lang="en-IN" sz="1800">
                <a:solidFill>
                  <a:srgbClr val="16B0E3"/>
                </a:solidFill>
                <a:latin typeface="Trebuchet MS"/>
                <a:ea typeface="Trebuchet MS"/>
                <a:cs typeface="Trebuchet MS"/>
                <a:sym typeface="Trebuchet MS"/>
              </a:rPr>
              <a:t>Declaration</a:t>
            </a:r>
            <a:endParaRPr b="1" sz="1800">
              <a:solidFill>
                <a:srgbClr val="16B0E3"/>
              </a:solidFill>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b="1" sz="800">
              <a:solidFill>
                <a:srgbClr val="16B0E3"/>
              </a:solidFill>
              <a:latin typeface="Trebuchet MS"/>
              <a:ea typeface="Trebuchet MS"/>
              <a:cs typeface="Trebuchet MS"/>
              <a:sym typeface="Trebuchet MS"/>
            </a:endParaRPr>
          </a:p>
          <a:p>
            <a:pPr indent="-285750" lvl="0" marL="285750" marR="0" rtl="0" algn="l">
              <a:lnSpc>
                <a:spcPct val="115000"/>
              </a:lnSpc>
              <a:spcBef>
                <a:spcPts val="10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Project Objective &amp; Scope</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Data Description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Methodology</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Data Preprocessing</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Models Used</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Accuracy Comparison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1500"/>
              </a:spcBef>
              <a:spcAft>
                <a:spcPts val="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GUI snapshot</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15000"/>
              </a:lnSpc>
              <a:spcBef>
                <a:spcPts val="1500"/>
              </a:spcBef>
              <a:spcAft>
                <a:spcPts val="1000"/>
              </a:spcAft>
              <a:buClr>
                <a:srgbClr val="16B0E3"/>
              </a:buClr>
              <a:buSzPts val="1800"/>
              <a:buFont typeface="Arial"/>
              <a:buChar char="•"/>
            </a:pPr>
            <a:r>
              <a:rPr b="1" i="0" lang="en-IN" sz="1800" u="none" cap="none" strike="noStrike">
                <a:solidFill>
                  <a:srgbClr val="16B0E3"/>
                </a:solidFill>
                <a:latin typeface="Trebuchet MS"/>
                <a:ea typeface="Trebuchet MS"/>
                <a:cs typeface="Trebuchet MS"/>
                <a:sym typeface="Trebuchet MS"/>
              </a:rPr>
              <a:t>Future Scope of Improvements</a:t>
            </a:r>
            <a:endParaRPr b="0" i="0" sz="1800" u="none" cap="none" strike="noStrike">
              <a:solidFill>
                <a:srgbClr val="16B0E3"/>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nvSpPr>
        <p:spPr>
          <a:xfrm>
            <a:off x="263769" y="325315"/>
            <a:ext cx="57589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a:t>
            </a:r>
            <a:endParaRPr b="0" i="0" sz="1800" u="none" cap="none" strike="noStrike">
              <a:solidFill>
                <a:srgbClr val="16B0E3"/>
              </a:solidFill>
              <a:latin typeface="Trebuchet MS"/>
              <a:ea typeface="Trebuchet MS"/>
              <a:cs typeface="Trebuchet MS"/>
              <a:sym typeface="Trebuchet MS"/>
            </a:endParaRPr>
          </a:p>
        </p:txBody>
      </p:sp>
      <p:sp>
        <p:nvSpPr>
          <p:cNvPr id="287" name="Google Shape;287;p14"/>
          <p:cNvSpPr txBox="1"/>
          <p:nvPr/>
        </p:nvSpPr>
        <p:spPr>
          <a:xfrm>
            <a:off x="5121519" y="325315"/>
            <a:ext cx="18024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(index page)</a:t>
            </a:r>
            <a:endParaRPr b="0" i="0" sz="1800" u="none" cap="none" strike="noStrike">
              <a:solidFill>
                <a:srgbClr val="16B0E3"/>
              </a:solidFill>
              <a:latin typeface="Trebuchet MS"/>
              <a:ea typeface="Trebuchet MS"/>
              <a:cs typeface="Trebuchet MS"/>
              <a:sym typeface="Trebuchet MS"/>
            </a:endParaRPr>
          </a:p>
        </p:txBody>
      </p:sp>
      <p:pic>
        <p:nvPicPr>
          <p:cNvPr id="288" name="Google Shape;288;p14"/>
          <p:cNvPicPr preferRelativeResize="0"/>
          <p:nvPr/>
        </p:nvPicPr>
        <p:blipFill rotWithShape="1">
          <a:blip r:embed="rId3">
            <a:alphaModFix/>
          </a:blip>
          <a:srcRect b="0" l="0" r="0" t="0"/>
          <a:stretch/>
        </p:blipFill>
        <p:spPr>
          <a:xfrm>
            <a:off x="263769" y="874118"/>
            <a:ext cx="11550186" cy="57552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(About us page)</a:t>
            </a:r>
            <a:endParaRPr b="0" i="0" sz="1800" u="none" cap="none" strike="noStrike">
              <a:solidFill>
                <a:srgbClr val="16B0E3"/>
              </a:solidFill>
              <a:latin typeface="Trebuchet MS"/>
              <a:ea typeface="Trebuchet MS"/>
              <a:cs typeface="Trebuchet MS"/>
              <a:sym typeface="Trebuchet MS"/>
            </a:endParaRPr>
          </a:p>
        </p:txBody>
      </p:sp>
      <p:pic>
        <p:nvPicPr>
          <p:cNvPr id="294" name="Google Shape;294;p15"/>
          <p:cNvPicPr preferRelativeResize="0"/>
          <p:nvPr/>
        </p:nvPicPr>
        <p:blipFill rotWithShape="1">
          <a:blip r:embed="rId3">
            <a:alphaModFix/>
          </a:blip>
          <a:srcRect b="0" l="0" r="0" t="0"/>
          <a:stretch/>
        </p:blipFill>
        <p:spPr>
          <a:xfrm>
            <a:off x="152400" y="864625"/>
            <a:ext cx="11887200" cy="5607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(Features</a:t>
            </a:r>
            <a:r>
              <a:rPr b="0" i="0" lang="en-IN" sz="1800" u="none" cap="none" strike="noStrike">
                <a:solidFill>
                  <a:schemeClr val="dk1"/>
                </a:solidFill>
                <a:latin typeface="Trebuchet MS"/>
                <a:ea typeface="Trebuchet MS"/>
                <a:cs typeface="Trebuchet MS"/>
                <a:sym typeface="Trebuchet MS"/>
              </a:rPr>
              <a:t> </a:t>
            </a:r>
            <a:r>
              <a:rPr b="0" i="0" lang="en-IN" sz="1800" u="none" cap="none" strike="noStrike">
                <a:solidFill>
                  <a:srgbClr val="16B0E3"/>
                </a:solidFill>
                <a:latin typeface="Trebuchet MS"/>
                <a:ea typeface="Trebuchet MS"/>
                <a:cs typeface="Trebuchet MS"/>
                <a:sym typeface="Trebuchet MS"/>
              </a:rPr>
              <a:t>page)</a:t>
            </a:r>
            <a:endParaRPr b="0" i="0" sz="1800" u="none" cap="none" strike="noStrike">
              <a:solidFill>
                <a:srgbClr val="16B0E3"/>
              </a:solidFill>
              <a:latin typeface="Trebuchet MS"/>
              <a:ea typeface="Trebuchet MS"/>
              <a:cs typeface="Trebuchet MS"/>
              <a:sym typeface="Trebuchet MS"/>
            </a:endParaRPr>
          </a:p>
        </p:txBody>
      </p:sp>
      <p:pic>
        <p:nvPicPr>
          <p:cNvPr id="300" name="Google Shape;300;p16"/>
          <p:cNvPicPr preferRelativeResize="0"/>
          <p:nvPr/>
        </p:nvPicPr>
        <p:blipFill rotWithShape="1">
          <a:blip r:embed="rId3">
            <a:alphaModFix/>
          </a:blip>
          <a:srcRect b="0" l="0" r="0" t="0"/>
          <a:stretch/>
        </p:blipFill>
        <p:spPr>
          <a:xfrm>
            <a:off x="152400" y="864632"/>
            <a:ext cx="11887200" cy="56185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nvSpPr>
        <p:spPr>
          <a:xfrm>
            <a:off x="193431" y="342900"/>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(Contact page)</a:t>
            </a:r>
            <a:endParaRPr b="0" i="0" sz="1800" u="none" cap="none" strike="noStrike">
              <a:solidFill>
                <a:srgbClr val="16B0E3"/>
              </a:solidFill>
              <a:latin typeface="Trebuchet MS"/>
              <a:ea typeface="Trebuchet MS"/>
              <a:cs typeface="Trebuchet MS"/>
              <a:sym typeface="Trebuchet MS"/>
            </a:endParaRPr>
          </a:p>
        </p:txBody>
      </p:sp>
      <p:pic>
        <p:nvPicPr>
          <p:cNvPr id="306" name="Google Shape;306;p17"/>
          <p:cNvPicPr preferRelativeResize="0"/>
          <p:nvPr/>
        </p:nvPicPr>
        <p:blipFill rotWithShape="1">
          <a:blip r:embed="rId3">
            <a:alphaModFix/>
          </a:blip>
          <a:srcRect b="0" l="0" r="0" t="0"/>
          <a:stretch/>
        </p:blipFill>
        <p:spPr>
          <a:xfrm>
            <a:off x="152400" y="864632"/>
            <a:ext cx="10827161" cy="58409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(Details page)</a:t>
            </a:r>
            <a:endParaRPr b="0" i="0" sz="1800" u="none" cap="none" strike="noStrike">
              <a:solidFill>
                <a:srgbClr val="16B0E3"/>
              </a:solidFill>
              <a:latin typeface="Trebuchet MS"/>
              <a:ea typeface="Trebuchet MS"/>
              <a:cs typeface="Trebuchet MS"/>
              <a:sym typeface="Trebuchet MS"/>
            </a:endParaRPr>
          </a:p>
        </p:txBody>
      </p:sp>
      <p:pic>
        <p:nvPicPr>
          <p:cNvPr id="312" name="Google Shape;312;p18"/>
          <p:cNvPicPr preferRelativeResize="0"/>
          <p:nvPr/>
        </p:nvPicPr>
        <p:blipFill rotWithShape="1">
          <a:blip r:embed="rId3">
            <a:alphaModFix/>
          </a:blip>
          <a:srcRect b="0" l="0" r="0" t="0"/>
          <a:stretch/>
        </p:blipFill>
        <p:spPr>
          <a:xfrm>
            <a:off x="1423800" y="741550"/>
            <a:ext cx="7655449" cy="6035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(Signup page)</a:t>
            </a:r>
            <a:endParaRPr b="0" i="0" sz="1800" u="none" cap="none" strike="noStrike">
              <a:solidFill>
                <a:srgbClr val="16B0E3"/>
              </a:solidFill>
              <a:latin typeface="Trebuchet MS"/>
              <a:ea typeface="Trebuchet MS"/>
              <a:cs typeface="Trebuchet MS"/>
              <a:sym typeface="Trebuchet MS"/>
            </a:endParaRPr>
          </a:p>
        </p:txBody>
      </p:sp>
      <p:pic>
        <p:nvPicPr>
          <p:cNvPr id="318" name="Google Shape;318;p19"/>
          <p:cNvPicPr preferRelativeResize="0"/>
          <p:nvPr/>
        </p:nvPicPr>
        <p:blipFill rotWithShape="1">
          <a:blip r:embed="rId3">
            <a:alphaModFix/>
          </a:blip>
          <a:srcRect b="0" l="0" r="0" t="0"/>
          <a:stretch/>
        </p:blipFill>
        <p:spPr>
          <a:xfrm>
            <a:off x="386449" y="710243"/>
            <a:ext cx="11465582" cy="57872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(Login page)</a:t>
            </a:r>
            <a:endParaRPr b="0" i="0" sz="1800" u="none" cap="none" strike="noStrike">
              <a:solidFill>
                <a:srgbClr val="16B0E3"/>
              </a:solidFill>
              <a:latin typeface="Trebuchet MS"/>
              <a:ea typeface="Trebuchet MS"/>
              <a:cs typeface="Trebuchet MS"/>
              <a:sym typeface="Trebuchet MS"/>
            </a:endParaRPr>
          </a:p>
        </p:txBody>
      </p:sp>
      <p:pic>
        <p:nvPicPr>
          <p:cNvPr id="324" name="Google Shape;324;p20"/>
          <p:cNvPicPr preferRelativeResize="0"/>
          <p:nvPr/>
        </p:nvPicPr>
        <p:blipFill rotWithShape="1">
          <a:blip r:embed="rId3">
            <a:alphaModFix/>
          </a:blip>
          <a:srcRect b="0" l="0" r="0" t="0"/>
          <a:stretch/>
        </p:blipFill>
        <p:spPr>
          <a:xfrm>
            <a:off x="378069" y="764931"/>
            <a:ext cx="11553092" cy="575896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txBox="1"/>
          <p:nvPr/>
        </p:nvSpPr>
        <p:spPr>
          <a:xfrm>
            <a:off x="96716" y="219807"/>
            <a:ext cx="79570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(forgot your password page)</a:t>
            </a:r>
            <a:endParaRPr b="0" i="0" sz="1800" u="none" cap="none" strike="noStrike">
              <a:solidFill>
                <a:srgbClr val="16B0E3"/>
              </a:solidFill>
              <a:latin typeface="Trebuchet MS"/>
              <a:ea typeface="Trebuchet MS"/>
              <a:cs typeface="Trebuchet MS"/>
              <a:sym typeface="Trebuchet MS"/>
            </a:endParaRPr>
          </a:p>
        </p:txBody>
      </p:sp>
      <p:pic>
        <p:nvPicPr>
          <p:cNvPr id="330" name="Google Shape;330;p24"/>
          <p:cNvPicPr preferRelativeResize="0"/>
          <p:nvPr/>
        </p:nvPicPr>
        <p:blipFill rotWithShape="1">
          <a:blip r:embed="rId3">
            <a:alphaModFix/>
          </a:blip>
          <a:srcRect b="0" l="0" r="0" t="0"/>
          <a:stretch/>
        </p:blipFill>
        <p:spPr>
          <a:xfrm>
            <a:off x="267072" y="927930"/>
            <a:ext cx="11655297" cy="56575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nvSpPr>
        <p:spPr>
          <a:xfrm>
            <a:off x="96715" y="219807"/>
            <a:ext cx="9451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(Reset page of your password )</a:t>
            </a:r>
            <a:endParaRPr b="0" i="0" sz="1800" u="none" cap="none" strike="noStrike">
              <a:solidFill>
                <a:srgbClr val="16B0E3"/>
              </a:solidFill>
              <a:latin typeface="Trebuchet MS"/>
              <a:ea typeface="Trebuchet MS"/>
              <a:cs typeface="Trebuchet MS"/>
              <a:sym typeface="Trebuchet MS"/>
            </a:endParaRPr>
          </a:p>
        </p:txBody>
      </p:sp>
      <p:pic>
        <p:nvPicPr>
          <p:cNvPr id="336" name="Google Shape;336;p26"/>
          <p:cNvPicPr preferRelativeResize="0"/>
          <p:nvPr/>
        </p:nvPicPr>
        <p:blipFill rotWithShape="1">
          <a:blip r:embed="rId3">
            <a:alphaModFix/>
          </a:blip>
          <a:srcRect b="0" l="0" r="0" t="0"/>
          <a:stretch/>
        </p:blipFill>
        <p:spPr>
          <a:xfrm>
            <a:off x="240694" y="719909"/>
            <a:ext cx="11611337" cy="59886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nvSpPr>
        <p:spPr>
          <a:xfrm>
            <a:off x="96715" y="219807"/>
            <a:ext cx="94517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(forgot password reset request mail send in your registered email id )</a:t>
            </a:r>
            <a:endParaRPr b="0" i="0" sz="1800" u="none" cap="none" strike="noStrike">
              <a:solidFill>
                <a:srgbClr val="16B0E3"/>
              </a:solidFill>
              <a:latin typeface="Trebuchet MS"/>
              <a:ea typeface="Trebuchet MS"/>
              <a:cs typeface="Trebuchet MS"/>
              <a:sym typeface="Trebuchet MS"/>
            </a:endParaRPr>
          </a:p>
        </p:txBody>
      </p:sp>
      <p:pic>
        <p:nvPicPr>
          <p:cNvPr id="342" name="Google Shape;342;p25"/>
          <p:cNvPicPr preferRelativeResize="0"/>
          <p:nvPr/>
        </p:nvPicPr>
        <p:blipFill rotWithShape="1">
          <a:blip r:embed="rId3">
            <a:alphaModFix/>
          </a:blip>
          <a:srcRect b="0" l="0" r="0" t="0"/>
          <a:stretch/>
        </p:blipFill>
        <p:spPr>
          <a:xfrm>
            <a:off x="96715" y="973576"/>
            <a:ext cx="11746523" cy="56206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nvSpPr>
        <p:spPr>
          <a:xfrm>
            <a:off x="184639" y="228600"/>
            <a:ext cx="881868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70C0"/>
                </a:solidFill>
                <a:latin typeface="Times New Roman"/>
                <a:ea typeface="Times New Roman"/>
                <a:cs typeface="Times New Roman"/>
                <a:sym typeface="Times New Roman"/>
              </a:rPr>
              <a:t>ACKNOWLEDGEMENT</a:t>
            </a:r>
            <a:endParaRPr b="0" i="0" sz="2800" u="none" cap="none" strike="noStrike">
              <a:solidFill>
                <a:schemeClr val="dk1"/>
              </a:solidFill>
              <a:latin typeface="Times New Roman"/>
              <a:ea typeface="Times New Roman"/>
              <a:cs typeface="Times New Roman"/>
              <a:sym typeface="Times New Roman"/>
            </a:endParaRPr>
          </a:p>
        </p:txBody>
      </p:sp>
      <p:sp>
        <p:nvSpPr>
          <p:cNvPr id="159" name="Google Shape;159;p2"/>
          <p:cNvSpPr txBox="1"/>
          <p:nvPr/>
        </p:nvSpPr>
        <p:spPr>
          <a:xfrm>
            <a:off x="376475" y="299225"/>
            <a:ext cx="8928000" cy="6661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a:solidFill>
                  <a:schemeClr val="dk1"/>
                </a:solidFill>
              </a:rPr>
              <a:t>We express our deep gratitude to </a:t>
            </a:r>
            <a:r>
              <a:rPr b="1" lang="en-IN">
                <a:solidFill>
                  <a:schemeClr val="dk1"/>
                </a:solidFill>
              </a:rPr>
              <a:t>Mr. Soumen Prakash Kabi</a:t>
            </a:r>
            <a:r>
              <a:rPr lang="en-IN">
                <a:solidFill>
                  <a:schemeClr val="dk1"/>
                </a:solidFill>
              </a:rPr>
              <a:t> from the Department of Computer Application at Asansol Engineering College for his invaluable guidance and steadfast support throughout our project on the "Crop Recommendation System." His expert advice and constant encouragement were instrumental in helping us navigate the challenges of this project. We are immensely thankful for his mentorship and the knowledge he shared with us.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IN">
                <a:solidFill>
                  <a:schemeClr val="dk1"/>
                </a:solidFill>
              </a:rPr>
              <a:t>We would also like to pay our heartiest thanks and gratitude to </a:t>
            </a:r>
            <a:r>
              <a:rPr b="1" lang="en-IN">
                <a:solidFill>
                  <a:schemeClr val="dk1"/>
                </a:solidFill>
              </a:rPr>
              <a:t>Dr. Sujit Kumar Singh, HOD</a:t>
            </a:r>
            <a:r>
              <a:rPr lang="en-IN">
                <a:solidFill>
                  <a:schemeClr val="dk1"/>
                </a:solidFill>
              </a:rPr>
              <a:t> and all the faculty members of department of Computer Application, Asansol Engineering College for various suggestions being provided in attaining success in our work.</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IN">
                <a:solidFill>
                  <a:schemeClr val="dk1"/>
                </a:solidFill>
              </a:rPr>
              <a:t>We would like to express our earnest thanks to all technical staff of the Computer Application, and Higher authorities of Asansol Engineering College for their valuable assistance being provided during our project work.</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IN">
                <a:solidFill>
                  <a:schemeClr val="dk1"/>
                </a:solidFill>
              </a:rPr>
              <a:t>Finally, we would like to express our deep sense of gratitude to our parents for their constant motivation and support throughout our work.</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IN">
                <a:solidFill>
                  <a:schemeClr val="dk1"/>
                </a:solidFill>
              </a:rPr>
              <a:t>Thank You all for your support.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IN" sz="1600">
                <a:solidFill>
                  <a:schemeClr val="dk1"/>
                </a:solidFill>
                <a:latin typeface="Calibri"/>
                <a:ea typeface="Calibri"/>
                <a:cs typeface="Calibri"/>
                <a:sym typeface="Calibri"/>
              </a:rPr>
              <a:t>SIDDHARTHA KHAWAS (10871022006)</a:t>
            </a:r>
            <a:endParaRPr b="1" sz="16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IN" sz="1600">
                <a:solidFill>
                  <a:schemeClr val="dk1"/>
                </a:solidFill>
                <a:latin typeface="Calibri"/>
                <a:ea typeface="Calibri"/>
                <a:cs typeface="Calibri"/>
                <a:sym typeface="Calibri"/>
              </a:rPr>
              <a:t>SUBHAM CHAKRABORTY (10871022007)</a:t>
            </a:r>
            <a:endParaRPr b="1" sz="16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IN" sz="1600">
                <a:solidFill>
                  <a:schemeClr val="dk1"/>
                </a:solidFill>
                <a:latin typeface="Calibri"/>
                <a:ea typeface="Calibri"/>
                <a:cs typeface="Calibri"/>
                <a:sym typeface="Calibri"/>
              </a:rPr>
              <a:t>SHIVENDU SHIVAM (10871022051)</a:t>
            </a:r>
            <a:endParaRPr b="1" sz="16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IN" sz="1600">
                <a:solidFill>
                  <a:schemeClr val="dk1"/>
                </a:solidFill>
                <a:latin typeface="Calibri"/>
                <a:ea typeface="Calibri"/>
                <a:cs typeface="Calibri"/>
                <a:sym typeface="Calibri"/>
              </a:rPr>
              <a:t>SUMIT KUMAR CHOUBEY (10871022003)</a:t>
            </a:r>
            <a:r>
              <a:rPr b="1" lang="en-IN" sz="1600">
                <a:solidFill>
                  <a:schemeClr val="dk1"/>
                </a:solidFill>
              </a:rPr>
              <a:t> </a:t>
            </a:r>
            <a:endParaRPr b="1" sz="16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a:t>
            </a:r>
            <a:endParaRPr b="0" i="0" sz="1800" u="none" cap="none" strike="noStrike">
              <a:solidFill>
                <a:srgbClr val="16B0E3"/>
              </a:solidFill>
              <a:latin typeface="Trebuchet MS"/>
              <a:ea typeface="Trebuchet MS"/>
              <a:cs typeface="Trebuchet MS"/>
              <a:sym typeface="Trebuchet MS"/>
            </a:endParaRPr>
          </a:p>
        </p:txBody>
      </p:sp>
      <p:pic>
        <p:nvPicPr>
          <p:cNvPr id="348" name="Google Shape;348;p21"/>
          <p:cNvPicPr preferRelativeResize="0"/>
          <p:nvPr/>
        </p:nvPicPr>
        <p:blipFill rotWithShape="1">
          <a:blip r:embed="rId3">
            <a:alphaModFix/>
          </a:blip>
          <a:srcRect b="0" l="0" r="0" t="0"/>
          <a:stretch/>
        </p:blipFill>
        <p:spPr>
          <a:xfrm>
            <a:off x="307731" y="800100"/>
            <a:ext cx="11605846" cy="57589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2"/>
          <p:cNvSpPr txBox="1"/>
          <p:nvPr/>
        </p:nvSpPr>
        <p:spPr>
          <a:xfrm>
            <a:off x="96716" y="219807"/>
            <a:ext cx="6893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a:t>
            </a:r>
            <a:endParaRPr b="0" i="0" sz="1800" u="none" cap="none" strike="noStrike">
              <a:solidFill>
                <a:srgbClr val="16B0E3"/>
              </a:solidFill>
              <a:latin typeface="Trebuchet MS"/>
              <a:ea typeface="Trebuchet MS"/>
              <a:cs typeface="Trebuchet MS"/>
              <a:sym typeface="Trebuchet MS"/>
            </a:endParaRPr>
          </a:p>
        </p:txBody>
      </p:sp>
      <p:pic>
        <p:nvPicPr>
          <p:cNvPr id="354" name="Google Shape;354;p22"/>
          <p:cNvPicPr preferRelativeResize="0"/>
          <p:nvPr/>
        </p:nvPicPr>
        <p:blipFill rotWithShape="1">
          <a:blip r:embed="rId3">
            <a:alphaModFix/>
          </a:blip>
          <a:srcRect b="0" l="0" r="0" t="0"/>
          <a:stretch/>
        </p:blipFill>
        <p:spPr>
          <a:xfrm>
            <a:off x="260260" y="793801"/>
            <a:ext cx="11618148" cy="56421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nvSpPr>
        <p:spPr>
          <a:xfrm>
            <a:off x="96716" y="219807"/>
            <a:ext cx="79570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GUI Version of Crop Recommendation System (Main page with result popup)</a:t>
            </a:r>
            <a:endParaRPr b="0" i="0" sz="1800" u="none" cap="none" strike="noStrike">
              <a:solidFill>
                <a:srgbClr val="16B0E3"/>
              </a:solidFill>
              <a:latin typeface="Trebuchet MS"/>
              <a:ea typeface="Trebuchet MS"/>
              <a:cs typeface="Trebuchet MS"/>
              <a:sym typeface="Trebuchet MS"/>
            </a:endParaRPr>
          </a:p>
        </p:txBody>
      </p:sp>
      <p:pic>
        <p:nvPicPr>
          <p:cNvPr id="360" name="Google Shape;360;p23"/>
          <p:cNvPicPr preferRelativeResize="0"/>
          <p:nvPr/>
        </p:nvPicPr>
        <p:blipFill rotWithShape="1">
          <a:blip r:embed="rId3">
            <a:alphaModFix/>
          </a:blip>
          <a:srcRect b="0" l="0" r="0" t="0"/>
          <a:stretch/>
        </p:blipFill>
        <p:spPr>
          <a:xfrm>
            <a:off x="219807" y="712177"/>
            <a:ext cx="11641015" cy="58205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p:nvPr/>
        </p:nvSpPr>
        <p:spPr>
          <a:xfrm>
            <a:off x="369509" y="360456"/>
            <a:ext cx="8414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16B0E3"/>
                </a:solidFill>
                <a:latin typeface="Trebuchet MS"/>
                <a:ea typeface="Trebuchet MS"/>
                <a:cs typeface="Trebuchet MS"/>
                <a:sym typeface="Trebuchet MS"/>
              </a:rPr>
              <a:t>Accuracy comparison graph</a:t>
            </a:r>
            <a:endParaRPr b="0" i="0" sz="2800" u="none" cap="none" strike="noStrike">
              <a:solidFill>
                <a:srgbClr val="16B0E3"/>
              </a:solidFill>
              <a:latin typeface="Trebuchet MS"/>
              <a:ea typeface="Trebuchet MS"/>
              <a:cs typeface="Trebuchet MS"/>
              <a:sym typeface="Trebuchet MS"/>
            </a:endParaRPr>
          </a:p>
        </p:txBody>
      </p:sp>
      <p:sp>
        <p:nvSpPr>
          <p:cNvPr descr="data:image/png;base64,iVBORw0KGgoAAAANSUhEUgAAA70AAAHWCAYAAAC7ce4cAAAAOXRFWHRTb2Z0d2FyZQBNYXRwbG90bGliIHZlcnNpb24zLjcuMSwgaHR0cHM6Ly9tYXRwbG90bGliLm9yZy/bCgiHAAAACXBIWXMAAA9hAAAPYQGoP6dpAABMsUlEQVR4nO3deVQW5f//8dfNjrK5A4UgkqKJuKRmprhgmrnm/jGX3HLL0hZNU8QlbdHcsvq4QH1yyzW3LDWlRUtNcflqmqhp5Z6yaSAwvz863j/vQAUEkfH5OGfO8Z655pr3THOIF9d1z1gMwzAEAAAAAIAJ2RV0AQAAAAAA5BdCLwAAAADAtAi9AAAAAADTIvQCAAAAAEyL0AsAAAAAMC1CLwAAAADAtAi9AAAAAADTIvQCAAAAAEyL0AsAAAAAMC1CLwAAwH0qICBAvXr1KugyAKBQI/QCAJCP5syZI4vFojp16hR0KYXSuXPn9Oqrryo4OFhFihRR0aJFVbNmTU2cOFFXrlwp6PIAAIWAxTAMo6CLAADArOrVq6c///xTJ0+e1K+//qqgoKCCLqnQ2LVrl1q0aKGkpCQ999xzqlmzpiRp9+7dWrJkiZ544gl9/fXXBVxl/kpJSZGdnZ0cHR0LuhQAKLQIvQAA5JMTJ04oMDBQK1eu1AsvvKDBgwcrIiKioMvKUnJysooWLVrQZVhduXJFVapUUVpamrZt26bg4GCb7efOndPcuXP15ptvFlCF+ccwDP39999ydXUt6FIAwBSY3gwAQD5ZuHChihUrpmeeeUYdOnTQwoULs2x35coVDRs2TAEBAXJ2dtbDDz+sHj166OLFi9Y2f//9t8aNG6cKFSrIxcVFPj4+evbZZxUXFydJ2rZtmywWi7Zt22bT98mTJ2WxWBQdHW1d16tXL7m5uSkuLk4tWrSQu7u7unXrJkn67rvv1LFjR5UtW1bOzs7y8/PTsGHDdO3atUx1//LLL+rUqZNKlSolV1dXVaxYUaNHj5Ykbd26VRaLRatWrcq036JFi2SxWLRjx45bXruPP/5Yf/zxh6ZNm5Yp8EpSmTJlMgXeOXPm6NFHH5Wzs7N8fX01ePDgTFOgGzZsqCpVqmj//v0KCwtTkSJFFBQUpOXLl0uSYmJiVKdOHev5bN682Wb/cePGyWKxWM/dw8NDJUqU0EsvvaS///7bpm1UVJQaN26s0qVLy9nZWZUrV9aHH36Y6VwCAgLUsmVLffXVV3rsscfk6uqqjz/+2Lrt5u/0Xr9+XZGRkXrkkUfk4uKiEiVK6Mknn9SmTZts+vzmm29Uv359FS1aVF5eXmrTpo0OHz6c5bkcO3ZMvXr1kpeXlzw9PfX888/r6tWrWfxXAYDCidALAEA+WbhwoZ599lk5OTmpa9eu+vXXX7Vr1y6bNklJSapfv75mzZqlp556SjNmzNCAAQP0yy+/6Pfff5ckpaenq2XLloqMjFTNmjU1depUvfTSS4qPj9fBgwdzVVtaWpqaNWum0qVL67333lP79u0lScuWLdPVq1c1cOBAzZo1S82aNdOsWbPUo0cPm/3379+vOnXq6JtvvlG/fv00Y8YMtW3bVmvXrpX0T7j08/PLMugvXLhQ5cuXV926dW9Z35o1a+Tq6qoOHTpk63zGjRunwYMHy9fXV1OnTlX79u318ccf66mnntL169dt2l6+fFktW7ZUnTp19M4778jZ2VldunTR0qVL1aVLF7Vo0UJTpkxRcnKyOnTooMTExEzH69Spk/7++29NnjxZLVq00MyZM9W/f3+bNh9++KH8/f01atQoTZ06VX5+fho0aJA++OCDTP0dOXJEXbt2VdOmTTVjxgxVq1btlucZGRmpRo0aafbs2Ro9erTKli2rPXv2WNts3rxZzZo10/nz5zVu3DgNHz5c27dvV7169XTy5MkszyUxMVGTJ09Wp06dFB0drcjIyGxcdQAoJAwAAJDndu/ebUgyNm3aZBiGYWRkZBgPP/yw8dJLL9m0Gzt2rCHJWLlyZaY+MjIyDMMwjAULFhiSjGnTpt2yzdatWw1JxtatW222nzhxwpBkREVFWdf17NnTkGSMHDkyU39Xr17NtG7y5MmGxWIxfvvtN+u6Bg0aGO7u7jbrbq7HMAzjjTfeMJydnY0rV65Y150/f95wcHAwIiIiMh3nZsWKFTNCQ0Nv2+bmPp2cnIynnnrKSE9Pt66fPXu2IclYsGCBdV1YWJghyVi0aJF13S+//GJIMuzs7Iwff/zRuv6rr77KdO0iIiIMSUbr1q1tahg0aJAhydi3b591XVbXslmzZkZgYKDNOn9/f0OSsXHjxkzt/f39jZ49e1o/h4aGGs8888xtroZhVKtWzShdurRx6dIl67p9+/YZdnZ2Ro8ePTKdS+/evW32b9eunVGiRInbHgMAChNGegEAyAcLFy5UmTJl1KhRI0mSxWJR586dtWTJEqWnp1vbrVixQqGhoWrXrl2mPiwWi7VNyZIl9eKLL96yTW4MHDgw07qbv0eanJysixcv6oknnpBhGNq7d68k6cKFC/r222/Vu3dvlS1b9pb19OjRQykpKdapw5K0dOlSpaWl6bnnnrttbQkJCXJ3d8/WeWzevFmpqal6+eWXZWf3/3+16devnzw8PLR+/Xqb9m5uburSpYv1c8WKFeXl5aVKlSrZPGX7xr+PHz+e6ZiDBw+2+Xzjv82GDRus626+lvHx8bp48aLCwsJ0/PhxxcfH2+xfrlw5NWvW7I7n6uXlpf/7v//Tr7/+muX2M2fOKDY2Vr169VLx4sWt66tWraqmTZva1HfDgAEDbD7Xr19fly5dUkJCwh3rAYDCgNALAEAeS09P15IlS9SoUSOdOHFCx44d07Fjx1SnTh2dO3dOW7ZssbaNi4tTlSpVbttfXFycKlasKAcHhzyr0cHBQQ8//HCm9adOnbIGJjc3N5UqVUphYWGSZA1qN0LgneoODg5WrVq1bKY4L1y4UI8//vgdn2Lt4eGR5bTirPz222+S/gmvN3NyclJgYKB1+w0PP/xwpj8WeHp6ys/PL9M66Z/p0P/2yCOP2HwuX7687OzsbKYP//DDDwoPD7d+r7ZUqVIaNWqUJGUZerNj/PjxunLliipUqKCQkBC99tpr2r9/v3X7ra6FJFWqVEkXL15UcnKyzfp//+GiWLFikrI+bwAojAi9AADksW+++UZnzpzRkiVL9Mgjj1iXTp06SdItH2h1N2414nvzqPLNnJ2dbUZFb7Rt2rSp1q9frxEjRmj16tXatGmT9SFYGRkZOa6rR48eiomJ0e+//664uDj9+OOPdxzllf4JzEePHlVqamqOj3kn9vb2OVpvZONFF/++/nFxcWrSpIkuXryoadOmaf369dq0aZOGDRsmKfO1zO6Tmhs0aKC4uDgtWLBAVapU0bx581SjRg3NmzcvW/tn5W7OGwAKg7z7kzEAAJD0T6gtXbp0lg8sWrlypVatWqWPPvpIrq6uKl++/B0fRlW+fHn99NNPun79+i3f13pjdO7fTyv+9yjn7Rw4cEBHjx7VJ598YvPgqn8/GTgwMFCSsvUQrS5dumj48OFavHixrl27JkdHR3Xu3PmO+7Vq1Uo7duzQihUr1LVr19u29ff3l/TPw6Bu1CZJqampOnHihMLDw+94vJz69ddfbUZnjx07poyMDAUEBEiS1q5dq5SUFK1Zs8ZmJHXr1q13fezixYvr+eef1/PPP6+kpCQ1aNBA48aNU9++fW2uxb/98ssvKlmy5H31aioAuBcY6QUAIA9du3ZNK1euVMuWLdWhQ4dMy5AhQ5SYmKg1a9ZIktq3b699+/Zl+WqfGyNt7du318WLFzV79uxbtvH395e9vb2+/fZbm+1z5szJdu03RvxuHuEzDEMzZsywaVeqVCk1aNBACxYs0KlTp7Ks54aSJUvq6aef1meffaaFCxeqefPmKlmy5B1rGTBggHx8fPTKK6/o6NGjmbafP39eEydOlCSFh4fLyclJM2fOtDn+/PnzFR8fr2eeeeaOx8upf/9BY9asWZKkp59+WlLW1zI+Pl5RUVF3ddxLly7ZfHZzc1NQUJBSUlIkST4+PqpWrZo++eQTmz+AHDx4UF9//bVatGhxV8cHgMKIkV4AAPLQmjVrlJiYqNatW2e5/fHHH1epUqW0cOFCde7cWa+99pqWL1+ujh07qnfv3qpZs6b++usvrVmzRh999JFCQ0PVo0cPffrppxo+fLh27typ+vXrKzk5WZs3b9agQYPUpk0beXp6qmPHjpo1a5YsFovKly+vdevW6fz589muPTg4WOXLl9err76qP/74Qx4eHlqxYkWW3+2cOXOmnnzySdWoUUP9+/dXuXLldPLkSa1fv16xsbE2bXv06GF99dCECROyVUuxYsW0atUqtWjRQtWqVdNzzz2nmjVrSpL27NmjxYsXW195VKpUKb3xxhuKjIxU8+bN1bp1ax05ckRz5sxRrVq1sjWdOqdOnDih1q1bq3nz5tqxY4c+++wz/ec//1FoaKgk6amnnpKTk5NatWqlF154QUlJSZo7d65Kly6tM2fO5Pq4lStXVsOGDVWzZk0VL15cu3fv1vLlyzVkyBBrm3fffVdPP/206tatqz59+ujatWuaNWuWPD09NW7cuLs9dQAofArqsdEAAJhRq1atDBcXFyM5OfmWbXr16mU4OjoaFy9eNAzDMC5dumQMGTLEeOihhwwnJyfj4YcfNnr27Gndbhj/vP5m9OjRRrly5QxHR0fD29vb6NChgxEXF2dtc+HCBaN9+/ZGkSJFjGLFihkvvPCCcfDgwSxfWVS0aNEsazt06JARHh5uuLm5GSVLljT69etn7Nu3L1MfhmEYBw8eNNq1a2d4eXkZLi4uRsWKFY0xY8Zk6jMlJcUoVqyY4enpaVy7di07l9Hqzz//NIYNG2ZUqFDBcHFxMYoUKWLUrFnTmDRpkhEfH2/Tdvbs2UZwcLDh6OholClTxhg4cKBx+fJlmzZhYWHGo48+muk4/v7+Wb4KSJIxePBg6+cbr/k5dOiQ0aFDB8Pd3d0oVqyYMWTIkEzntmbNGqNq1aqGi4uLERAQYLz99tvW10+dOHHijse+se3mVxZNnDjRqF27tuHl5WW4uroawcHBxqRJk4zU1FSb/TZv3mzUq1fPcHV1NTw8PIxWrVoZhw4dsmlz41wuXLhgsz4qKipTjQBQmFkMg6cUAACA/JOWliZfX1+1atVK8+fPL+hy7sq4ceMUGRmpCxcuZGuaNgCg4PGdXgAAkK9Wr16tCxcu2DwcCwCAe4Xv9AIAgHzx008/af/+/ZowYYKqV69ufd8vAAD3EiO9AAAgX3z44YcaOHCgSpcurU8//bSgywEAPKD4Ti8AAAAAwLQY6QUAAAAAmBahFwAAAABgWjzICoVGRkaG/vzzT7m7u8tisRR0OQAAAAAKiGEYSkxMlK+vr+zsbj+WS+hFofHnn3/Kz8+voMsAAAAAcJ84ffq0Hn744du2IfSi0HB3d5f0z43t4eFRwNUAAAAAKCgJCQny8/OzZoTbIfSi0LgxpdnDw4PQCwAAACBbX3vkQVYAAAAAANMi9AIAAAAATIvQCwAAAAAwLUIvAAAAAMC0eJAVCp2y1UfIYu9c0GUAAAAANi4fnV7QJSALjPQCAAAAAEyL0AsAAAAAMC1CLwAAAADAtAi9AAAAAADTIvQCAAAAAEyL0AsAAAAAMC1CLwAAAADAtAi9AAAAAADTIvQCAAAAAEyL0AsAAAAAMC1CLwAAAADAtAi9AAAAAADTIvQCAAAAAEyL0AsAAAAAMC1CLwAAAADAtAi9AAAAAADTIvQCAAAAAEyL0AsAAAAAMC1CLwAAAADAtAi9AAAAAADTIvQCAAAAAEyL0AsAAAAAMC1CLwAAAADAtAi9AAAAAADTIvQCAAAAAEyL0HufCAgI0PTp0/O8LQAAAAA8yAi9t9GrVy9ZLBZZLBY5OjqqTJkyatq0qRYsWKCMjIw8PdauXbvUv3//PG+bGzefd1ZLQEBAvh0bAAAAAPISofcOmjdvrjNnzujkyZP68ssv1ahRI7300ktq2bKl0tLS8uw4pUqVUpEiRfK8bW7MmDFDZ86csS6SFBUVZf28a9cum/apqan5VgsAAAAA3A1C7x04OzvL29tbDz30kGrUqKFRo0bpiy++0Jdffqno6GhruytXrqhv374qVaqUPDw81LhxY+3bt8+mr7Vr16pWrVpycXFRyZIl1a5dO+u2m6csG4ahcePGqWzZsnJ2dpavr6+GDh2aZVtJOnXqlNq0aSM3Nzd5eHioU6dOOnfunHX7uHHjVK1aNf3vf/9TQECAPD091aVLFyUmJmZ5zp6envL29rYukuTl5WX9XKtWLU2YMEE9evSQh4eHddT5+++/V/369eXq6io/Pz8NHTpUycnJ1n5TUlL06quv6qGHHlLRokVVp04dbdu2LUf/PQAAAAAgJwi9udC4cWOFhoZq5cqV1nUdO3bU+fPn9eWXX+rnn39WjRo11KRJE/3111+SpPXr16tdu3Zq0aKF9u7dqy1btqh27dpZ9r9ixQq9//77+vjjj/Xrr79q9erVCgkJybJtRkaG2rRpo7/++ksxMTHatGmTjh8/rs6dO9u0i4uL0+rVq7Vu3TqtW7dOMTExmjJlSq6vwXvvvafQ0FDt3btXY8aMUVxcnJo3b6727dtr//79Wrp0qb7//nsNGTLEus+QIUO0Y8cOLVmyRPv371fHjh3VvHlz/frrr1keIyUlRQkJCTYLAAAAAOSEQ0EXUFgFBwdr//79kv4Z4dy5c6fOnz8vZ2dnSf+EwtWrV2v58uXq37+/Jk2apC5duigyMtLaR2hoaJZ9nzp1St7e3goPD5ejo6PKli17y4C8ZcsWHThwQCdOnJCfn58k6dNPP9Wjjz6qXbt2qVatWpL+CcfR0dFyd3eXJHXv3l1btmzRpEmTcnX+jRs31iuvvGL93LdvX3Xr1k0vv/yyJOmRRx7RzJkzFRYWpg8//FDnz59XVFSUTp06JV9fX0nSq6++qo0bNyoqKkpvvfVWpmNMnjzZ5noBAAAAQE4x0ptLhmHIYrFIkvbt26ekpCSVKFFCbm5u1uXEiROKi4uTJMXGxqpJkybZ6rtjx466du2aAgMD1a9fP61ateqW3x8+fPiw/Pz8rIFXkipXriwvLy8dPnzYui4gIMAaeCXJx8dH58+fz/F53/DYY4/ZfN63b5+io6Ntzr9Zs2bKyMjQiRMndODAAaWnp6tChQo2bWJiYqzX6N/eeOMNxcfHW5fTp0/nul4AAAAADyZGenPp8OHDKleunCQpKSlJPj4+WX4/1cvLS5Lk6uqa7b79/Px05MgRbd68WZs2bdKgQYP07rvvKiYmRo6Ojrmq99/7WSyWu3oCddGiRW0+JyUl6YUXXrD57vENZcuW1f79+2Vvb6+ff/5Z9vb2Ntvd3NyyPIazs7N15BwAAAAAcoPQmwvffPONDhw4oGHDhkmSatSoobNnz8rBweGWr/OpWrWqtmzZoueffz5bx3B1dVWrVq3UqlUrDR48WMHBwTpw4IBq1Khh065SpUo6ffq0Tp8+bR3tPXTokK5cuaLKlSvn/iRzqEaNGjp06JCCgoKy3F69enWlp6fr/Pnzql+//j2rCwAAAMCDjdB7BykpKTp79qzS09N17tw5bdy4UZMnT1bLli3Vo0cPSVJ4eLjq1q2rtm3b6p133lGFChX0559/Wh9e9dhjjykiIkJNmjRR+fLl1aVLF6WlpWnDhg0aMWJEpmNGR0crPT1dderUUZEiRfTZZ5/J1dVV/v7+mdqGh4crJCRE3bp10/Tp05WWlqZBgwYpLCws0xTk/DRixAg9/vjjGjJkiPr27auiRYvq0KFD2rRpk2bPnq0KFSqoW7du6tGjh6ZOnarq1avrwoUL2rJli6pWrapnnnnmntUKAAAA4MHBd3rvYOPGjfLx8VFAQICaN2+urVu3aubMmfriiy+s03QtFos2bNigBg0a6Pnnn1eFChXUpUsX/fbbbypTpowkqWHDhlq2bJnWrFmjatWqqXHjxtq5c2eWx/Ty8tLcuXNVr149Va1aVZs3b9batWtVokSJTG0tFou++OILFStWTA0aNFB4eLgCAwO1dOnS/LsoWahatapiYmJ09OhR1a9fX9WrV9fYsWOtD62S/nnXb48ePfTKK6+oYsWKatu2rXbt2qWyZcve01oBAAAAPDgshmEYBV0EkB0JCQny9PSUZ+AAWez5ri8AAADuL5ePTi/oEh4YN7JBfHy8PDw8btuWkV4AAAAAgGkRegEAAAAApkXoBQAAAACYFqEXAAAAAGBahF4AAAAAgGkRegEAAAAApkXoBQAAAACYFqEXAAAAAGBahF4AAAAAgGkRegEAAAAApkXoBQAAAACYFqEXAAAAAGBahF4AAAAAgGkRegEAAAAApkXoBQAAAACYFqEXAAAAAGBahF4AAAAAgGkRegEAAAAApkXoBQAAAACYFqEXAAAAAGBahF4AAAAAgGkRegEAAAAApkXoBQAAAACYFqEXAAAAAGBaDgVdAJBTp/a+LQ8Pj4IuAwAAAEAhwEgvAAAAAMC0CL0AAAAAANMi9AIAAAAATIvQCwAAAAAwLUIvAAAAAMC0CL0AAAAAANMi9AIAAAAATIvQCwAAAAAwLUIvAAAAAMC0CL0AAAAAANMi9AIAAAAATIvQCwAAAAAwLUIvAAAAAMC0CL0AAAAAANNyKOgCgJz6X/uqcnXg7zUAAADA3ej95fGCLuGeIDkAAAAAAEyL0AsAAAAAMC1CLwAAAADAtAi9AAAAAADTIvQCAAAAAEyL0AsAAAAAMC1CLwAAAADAtAi9AAAAAADTIvQCAAAAAEyL0AsAAAAAMC1CLwAAAADAtAi9AAAAAADTIvQCAAAAAEyL0AsAAAAAMC1CLwAAAADAtAi9AAAAAADTIvQCAAAAAEyL0AsAAAAAMC1CLwAAAADAtAi9AAAAAADTIvQCAAAAAEyL0AsAAAAAMC1CLwAAAADAtAi9AAAAAADTIvQCAAAAAEyL0FvAGjZsqJdffrmgywAAAAAAUyL05kKvXr1ksVg0ZcoUm/WrV6+WxWLJUV8rV67UhAkT8rK8TG7Ue2MpUaKEmjdvrv379+frcQEAAACgoBF6c8nFxUVvv/22Ll++fFf9FC9eXO7u7nlU1a01b95cZ86c0ZkzZ7RlyxY5ODioZcuW+X5cAAAAAChIhN5cCg8Pl7e3tyZPnnzLNpcuXVLXrl310EMPqUiRIgoJCdHixYtt2tw8vXnUqFGqU6dOpn5CQ0M1fvx46+d58+apUqVKcnFxUXBwsObMmXPHep2dneXt7S1vb29Vq1ZNI0eO1OnTp3XhwgVrmxEjRqhChQoqUqSIAgMDNWbMGF2/fl2SdPLkSdnZ2Wn37t02/U6fPl3+/v7KyMiQJB08eFBPP/203NzcVKZMGXXv3l0XL160tl++fLlCQkLk6uqqEiVKKDw8XMnJyXesHwAAAAByg9CbS/b29nrrrbc0a9Ys/f7771m2+fvvv1WzZk2tX79eBw8eVP/+/dW9e3ft3Lkzy/bdunXTzp07FRcXZ133f//3f9q/f7/+85//SJIWLlyosWPHatKkSTp8+LDeeustjRkzRp988km2a09KStJnn32moKAglShRwrre3d1d0dHROnTokGbMmKG5c+fq/ffflyQFBAQoPDxcUVFRNn1FRUWpV69esrOz05UrV9S4cWNVr15du3fv1saNG3Xu3Dl16tRJknTmzBl17dpVvXv31uHDh7Vt2zY9++yzMgwjyzpTUlKUkJBgswAAAABATjgUdAGFWbt27VStWjVFRERo/vz5mbY/9NBDevXVV62fX3zxRX311Vf6/PPPVbt27UztH330UYWGhmrRokUaM2aMpH9Cbp06dRQUFCRJioiI0NSpU/Xss89KksqVK6dDhw7p448/Vs+ePW9Z67p16+Tm5iZJSk5Olo+Pj9atWyc7u///d48333zT+u+AgAC9+uqrWrJkiV5//XVJUt++fTVgwABNmzZNzs7O2rNnjw4cOKAvvvhCkjR79mxVr15db731lrWfBQsWyM/PT0ePHlVSUpLS0tL07LPPyt/fX5IUEhJyy5onT56syMjIW24HAAAAgDthpPcuvf322/rkk090+PDhTNvS09M1YcIEhYSEqHjx4nJzc9NXX32lU6dO3bK/bt26adGiRZIkwzC0ePFidevWTdI/YTUuLk59+vSRm5ubdZk4caLN6HBWGjVqpNjYWMXGxmrnzp1q1qyZnn76af3222/WNkuXLlW9evXk7e0tNzc3vfnmmza1tm3bVvb29lq1apUkKTo6Wo0aNVJAQIAkad++fdq6datNbcHBwZKkuLg4hYaGqkmTJgoJCVHHjh01d+7c234n+o033lB8fLx1OX369G3PEQAAAAD+jdB7lxo0aKBmzZrpjTfeyLTt3Xff1YwZMzRixAht3bpVsbGxatasmVJTU2/ZX9euXXXkyBHt2bNH27dv1+nTp9W5c2dJ/0xLlqS5c+daA2xsbKwOHjyoH3/88bZ1Fi1aVEFBQQoKClKtWrU0b948JScna+7cuZKkHTt2qFu3bmrRooXWrVunvXv3avTo0Ta1Ojk5qUePHoqKilJqaqoWLVqk3r17W7cnJSWpVatWNrXFxsbq119/VYMGDWRvb69Nmzbpyy+/VOXKlTVr1ixVrFhRJ06cyLJmZ2dneXh42CwAAAAAkBNMb84DU6ZMUbVq1VSxYkWb9T/88IPatGmj5557TpKUkZGho0ePqnLlyrfs6+GHH1ZYWJgWLlyoa9euqWnTpipdurQkqUyZMvL19dXx48eto7+5ZbFYZGdnp2vXrkmStm/fLn9/f40ePdra5uZR4Bv69u2rKlWqaM6cOdapyjfUqFFDK1asUEBAgBwcsr61LBaL6tWrp3r16mns2LHy9/fXqlWrNHz48Ls6HwAAAADICqE3D4SEhKhbt26aOXOmzfpHHnlEy5cv1/bt21WsWDFNmzZN586du23olf6Z4hwREaHU1FTrg6RuiIyM1NChQ+Xp6anmzZsrJSVFu3fv1uXLl28bHFNSUnT27FlJ0uXLlzV79mzryOyNWk+dOqUlS5aoVq1aWr9+vXUa880qVaqkxx9/XCNGjFDv3r3l6upq3TZ48GDNnTtXXbt21euvv67ixYvr2LFjWrJkiebNm6fdu3dry5Yteuqpp1S6dGn99NNPunDhgipVqnT7CwwAAAAAucT05jwyfvx462t7bnjzzTdVo0YNNWvWTA0bNpS3t7fatm17x746dOigS5cu6erVq5na9+3bV/PmzVNUVJRCQkIUFham6OholStX7rZ9bty4UT4+PvLx8VGdOnW0a9cuLVu2TA0bNpQktW7dWsOGDdOQIUNUrVo1bd++3fowrX/r06ePUlNTbaY2S5Kvr69++OEHpaen66mnnlJISIhefvlleXl5yc7OTh4eHvr222/VokULVahQQW+++aamTp2qp59++o7XBAAAAAByw2Lc6n0xwC1MmDBBy5Yt0/79++/pcRMSEuTp6anZ4f5ydeDvNQAAAMDd6P3l8YIuIdduZIP4+Pg7PvuH5IBsS0pK0sGDBzV79my9+OKLBV0OAAAAANwRoRfZNmTIENWsWVMNGzbMNLUZAAAAAO5HPMgK2RYdHa3o6OiCLgMAAAAAso2RXgAAAACAaRF6AQAAAACmRegFAAAAAJgWoRcAAAAAYFqEXgAAAACAaRF6AQAAAACmRegFAAAAAJgWoRcAAAAAYFqEXgAAAACAaRF6AQAAAACmRegFAAAAAJgWoRcAAAAAYFqEXgAAAACAaRF6AQAAAACmRegFAAAAAJgWoRcAAAAAYFqEXgAAAACAaRF6AQAAAACmRegFAAAAAJgWoRcAAAAAYFqEXgAAAACAaTkUdAFATnVfsV8eHh4FXQYAAACAQoCRXgAAAACAaRF6AQAAAACmRegFAAAAAJgWoRcAAAAAYFqEXgAAAACAaRF6AQAAAACmRegFAAAAAJgWoRcAAAAAYFqEXgAAAACAaRF6AQAAAACmRegFAAAAAJgWoRcAAAAAYFqEXgAAAACAaRF6AQAAAACm5VDQBQA59ejQ6rJzsi/oMgAAAIBC47f/Hi3oEgpMjkPvpUuXNHbsWG3dulXnz59XRkaGzfa//vorz4oDAAAAAOBu5Dj0du/eXceOHVOfPn1UpkwZWSyW/KgLAAAAAIC7luPQ+9133+n7779XaGhoftQDAAAAAECeyfGDrIKDg3Xt2rX8qAUAAAAAgDyV49A7Z84cjR49WjExMbp06ZISEhJsFgAAAAAA7hc5nt7s5eWlhIQENW7c2Ga9YRiyWCxKT0/Ps+IAAAAAALgbOQ693bp1k6OjoxYtWsSDrAAAAAAA97Uch96DBw9q7969qlixYn7UAwAAAABAnsnxd3ofe+wxnT59Oj9qAQAAAAAgT+V4pPfFF1/USy+9pNdee00hISFydHS02V61atU8Kw4AAAAAgLuR49DbuXNnSVLv3r2t6ywWCw+yAgAAAADcd3Icek+cOJEfdQAAAAAAkOdyHHr9/f3zow4AAAAAAPJcjkOvJP3666/aunWrzp8/r4yMDJttY8eOzZPCAAAAAAC4WzkOvXPnztXAgQNVsmRJeXt727yn12KxEHoBAAAAAPeNHIfeiRMnatKkSRoxYkR+1AMAAAAAQJ7J8Xt6L1++rI4dO+ZHLQAAAAAA5Kkch96OHTvq66+/zo9aAAAAAADIU9ma3jxz5kzrv4OCgjRmzBj9+OOPCgkJkaOjo03boUOH5m2FAAAAAADkksUwDONOjcqVK5e9ziwWHT9+/K6LArKSkJAgT09PPdwzUHZO9gVdDgAAAFBo/PbfowVdQp66kQ3i4+Pl4eFx27bZGuk9ceJEnhQGAAAAAMC9lOPv9I4fP15Xr17NtP7atWsaP358nhQFAAAAAEBeyHHojYyMVFJSUqb1V69eVWRkZJ4UBQAAAABAXshx6DUMQxaLJdP6ffv2qXjx4nlSFAAAAAAAeSFb3+mVpGLFislischisahChQo2wTc9PV1JSUkaMGBAvhQJAAAAAEBuZDv0Tp8+XYZhqHfv3oqMjJSnp6d1m5OTkwICAlS3bt18KRIAAAAAgNzI9vTmnj17qlevXtq6dasGDhyonj17WpeuXbsSeE3mwoULGjhwoMqWLStnZ2d5e3urWbNmiomJUcmSJTVlypQs95swYYLKlCmj69evKzo6WhaLRZUqVcrUbtmyZbJYLAoICMjnMwEAAADwIMtW6E1ISLD+u3r16rp27ZoSEhKyXGAO7du31969e/XJJ5/o6NGjWrNmjRo2bKj4+Hg999xzioqKyrSPYRiKjo5Wjx495OjoKEkqWrSozp8/rx07dti0nT9/vsqWLXtPzgUAAADAgytb05uLFSumM2fOqHTp0vLy8sryQVY3HnCVnp6e50Xi3rpy5Yq+++47bdu2TWFhYZIkf39/1a5dW5JUrlw5zZgxQ99//72efPJJ634xMTE6fvy4+vTpY13n4OCg//znP1qwYIF1NsDvv/+ubdu2adiwYVq8ePE9PDMAAAAAD5pshd5vvvnG+mTmrVu35mtBKHhubm5yc3PT6tWr9fjjj8vZ2dlme0hIiGrVqqUFCxbYhN6oqCg98cQTCg4Otmnfu3dvNWzYUDNmzFCRIkUUHR2t5s2bq0yZMretIyUlRSkpKdbPzCQAAAAAkFPZmt4cFhYmBwcHpaWlKSYmRuXLl1dYWFiWCwo/BwcHRUdH65NPPpGXl5fq1aunUaNGaf/+/dY2ffr00bJly6zvbE5MTNTy5cvVu3fvTP1Vr15dgYGBWr58uXUKdFbt/m3y5Mny9PS0Ln5+fnl3kgAAAAAeCDl6T6+Dg4PeffddpaWl5Vc9uE+0b99ef/75p9asWaPmzZtr27ZtqlGjhqKjoyVJXbt2VXp6uj7//HNJ0tKlS2VnZ6fOnTtn2V/v3r0VFRWlmJgYJScnq0WLFnes4Y033lB8fLx1OX36dJ6dHwAAAIAHQ45CryQ1btxYMTEx+VEL7jMuLi5q2rSpxowZo+3bt6tXr16KiIiQJHl4eKhDhw7WB1pFRUWpU6dOcnNzy7Kvbt266ccff9S4cePUvXt3OTjceWa9s7OzPDw8bBYAAAAAyIlsv6f3hqefflojR47UgQMHVLNmTRUtWtRme+vWrfOsONxfKleurNWrV1s/9+nTRw0bNtS6deu0fft2vfvuu7fct3jx4mrdurU+//xzffTRR/egWgAAAADIRegdNGiQJGnatGmZtvH0ZnO4dOmSOnbsqN69e6tq1apyd3fX7t279c4776hNmzbWdg0aNFBQUJB69Oih4OBgPfHEE7ftNzo6WnPmzFGJEiXy+xQAAAAAQFIuQm9GRkZ+1IH7iJubm+rUqaP3339fcXFxun79uvz8/NSvXz+NGjXK2s5isah3794aNWqU3njjjTv26+rqKldX1/wsHQAAAABsWAzDMAq6CCA7EhIS5OnpqYd7BsrOyb6gywEAAAAKjd/+e7SgS8hTN7JBfHz8HZ/9k+MHWUlSTEyMWrVqpaCgIAUFBal169b67rvvclUsAAAAAAD5Jceh97PPPlN4eLiKFCmioUOHaujQoXJ1dVWTJk20aNGi/KgRAAAAAIBcyfH05kqVKql///4aNmyYzfpp06Zp7ty5Onz4cJ4WCNzA9GYAAAAgd5jenAPHjx9Xq1atMq1v3bq1Tpw4kdPuAAAAAADINzkOvX5+ftqyZUum9Zs3b5afn1+eFAUAAAAAQF7I8SuLXnnlFQ0dOlSxsbHW97L+8MMPio6O1owZM/K8QAAAAAAAcivHoXfgwIHy9vbW1KlT9fnnn0v653u+S5cuVZs2bfK8QAAAAAAAcivHoVeS2rVrp3bt2uV1LQAAAAAA5KlcvacXAAAAAIDCIMcjvcWKFZPFYsm03mKxyMXFRUFBQerVq5eef/75PCkQAAAAAIDcynHoHTt2rCZNmqSnn35atWvXliTt3LlTGzdu1ODBg3XixAkNHDhQaWlp6tevX54XDAAAAABAduU49H7//feaOHGiBgwYYLP+448/1tdff60VK1aoatWqmjlzJqEXAAAAAFCgcvyd3q+++krh4eGZ1jdp0kRfffWVJKlFixY6fvz43VcHAAAAAMBdyHHoLV68uNauXZtp/dq1a1W8eHFJUnJystzd3e++OgAAAAAA7kKOpzePGTNGAwcO1NatW63f6d21a5c2bNigjz76SJK0adMmhYWF5W2lAAAAAADkUI5Db79+/VS5cmXNnj1bK1eulCRVrFhRMTExeuKJJyRJr7zySt5WCQAAAABALuQ49EpSvXr1VK9evbyuBQAAAACAPJWt0JuQkJDtDj08PHJdDAAAAAAAeSlbodfLy0sWi+W2bQzDkMViUXp6ep4UBgAAAADA3cpW6N26dWu2Ojtw4MBdFQMAAAAAQF7KVui93ZOYExMTtXjxYs2bN08///yzhgwZkmfFAQAAAABwN3L8nt4bvv32W/Xs2VM+Pj5677331LhxY/344495WRsAAAAAAHclR09vPnv2rKKjozV//nwlJCSoU6dOSklJ0erVq1W5cuX8qhEAAAAAgFzJ9khvq1atVLFiRe3fv1/Tp0/Xn3/+qVmzZuVnbQAAAAAA3JVsj/R++eWXGjp0qAYOHKhHHnkkP2sCbuv/Zu7l1VgAAAAAsiXbI73ff/+9EhMTVbNmTdWpU0ezZ8/WxYsX87M2AAAAAADuSrZD7+OPP665c+fqzJkzeuGFF7RkyRL5+voqIyNDmzZtUmJiYn7WCQAAAABAjlkMwzByu/ORI0c0f/58/e9//9OVK1fUtGlTrVmzJi/rA6wSEhLk6emp+Ph4pjcDAAAAD7CcZINcv7JIkipWrKh33nlHv//+uxYvXnw3XQEAAAAAkOfuaqQXuJcY6QUAAAAg3cORXgAAAAAA7meEXgAAAACAaRF6AQAAAACmRegFAAAAAJgWoRcAAAAAYFqEXgAAAACAaRF6AQAAAACmRegFAAAAAJgWoRcAAAAAYFoOBV0AkFMTgvzlbGcp6DIAAABQSE08+1dBl4B7iJFeAAAAAIBpEXoBAAAAAKZF6AUAAAAAmBahFwAAAABgWoReAAAAAIBpEXoBAAAAAKZF6AUAAAAAmBahFwAAAABgWoReAAAAAIBpEXoBAAAAAKZF6AUAAAAAmBahFwAAAABgWoReAAAAAIBpEXoBAAAAAKZF6AUAAAAAmBahFwAAAABgWoReAAAAAIBpEXoBAAAAAKZF6AUAAAAAmBahFwAAAABgWoReAAAAAIBpEXoBAAAAAKZF6AUAAAAAmBahFwAAAABgWoReAAAAAIBpmT70BgQEaPr06bnePzo6Wl5eXnlWj5nc7bUFAAAAgPxWoKG3V69eatu2bb4eY9euXerfv3+22mYV4jp37qyjR4/m+vjR0dGyWCyyWCyys7OTj4+POnfurFOnTuW6z/tFTq4tAAAAABQE04/0lipVSkWKFMn1/q6uripduvRd1eDh4aEzZ87ojz/+0IoVK3TkyBF17NjxrvrMjuvXr+dr/3d7bQEAAAAgv93XoTcmJka1a9eWs7OzfHx8NHLkSKWlpVm3JyYmqlu3bipatKh8fHz0/vvvq2HDhnr55ZetbW4evTUMQ+PGjVPZsmXl7OwsX19fDR06VJLUsGFD/fbbbxo2bJh1ZFbKenrz2rVrVatWLbm4uKhkyZJq167dbc/DYrHI29tbPj4+euKJJ9SnTx/t3LlTCQkJ1jZffPGFatSoIRcXFwUGBioyMtLmXH/55Rc9+eSTcnFxUeXKlbV582ZZLBatXr1aknTy5ElZLBYtXbpUYWFhcnFx0cKFCyVJ8+bNU6VKleTi4qLg4GDNmTPH2m9qaqqGDBkiHx8fubi4yN/fX5MnT77j9fr3tZWkU6dOqU2bNnJzc5OHh4c6deqkc+fOWbePGzdO1apV0//+9z8FBATI09NTXbp0UWJi4m2vHwAAAADklkNBF3Arf/zxh1q0aKFevXrp008/1S+//KJ+/frJxcVF48aNkyQNHz5cP/zwg9asWaMyZcpo7Nix2rNnj6pVq5ZlnytWrND777+vJUuW6NFHH9XZs2e1b98+SdLKlSsVGhqq/v37q1+/fresa/369WrXrp1Gjx6tTz/9VKmpqdqwYUO2z+v8+fNatWqV7O3tZW9vL0n67rvv1KNHD82cOVP169dXXFycddpwRESE0tPT1bZtW5UtW1Y//fSTEhMT9corr2TZ/8iRIzV16lRVr17dGnzHjh2r2bNnq3r16tq7d6/69eunokWLqmfPnpo5c6bWrFmjzz//XGXLltXp06d1+vTpO16vf8vIyLAG3piYGKWlpWnw4MHq3Lmztm3bZm0XFxen1atXa926dbp8+bI6deqkKVOmaNKkSZn6TElJUUpKivXzzX8kAAAAAIDsuG9D75w5c+Tn56fZs2fLYrEoODhYf/75p0aMGKGxY8cqOTlZn3zyiRYtWqQmTZpIkqKiouTr63vLPk+dOiVvb2+Fh4fL0dFRZcuWVe3atSVJxYsXl729vdzd3eXt7X3LPiZNmqQuXbooMjLSui40NPS25xIfHy83NzcZhqGrV69KkoYOHaqiRYtKkiIjIzVy5Ej17NlTkhQYGKgJEybo9ddfV0REhDZt2qS4uDht27bNWtukSZPUtGnTTMd6+eWX9eyzz1o/R0REaOrUqdZ15cqV06FDh/Txxx+rZ8+eOnXqlB555BE9+eSTslgs8vf3z9b1+rctW7bowIEDOnHihPz8/CRJn376qR599FHt2rVLtWrVkvRPOI6Ojpa7u7skqXv37tqyZUuWoXfy5Mk21xkAAAAAcuq+nd58+PBh1a1b1zrNWJLq1aunpKQk/f777zp+/LiuX79uE8I8PT1VsWLFW/bZsWNHXbt2TYGBgerXr59WrVplM4U4O2JjY60hO7vc3d0VGxur3bt3a+rUqapRo4ZNyNu3b5/Gjx8vNzc369KvXz+dOXNGV69e1ZEjR+Tn52cTxm8VPh977DHrv5OTkxUXF6c+ffrY9D1x4kTFxcVJ+udhYrGxsapYsaKGDh2qr7/+2rp/Tq7X4cOH5efnZw28klS5cmV5eXnp8OHD1nUBAQHWwCtJPj4+On/+fJZ9vvHGG4qPj7cuN0agAQAAACC77tuR3vzg5+enI0eOaPPmzdq0aZMGDRqkd999VzExMXJ0dMxWH66urjk+rp2dnYKCgiRJlSpVUlxcnAYOHKj//e9/kqSkpCRFRkbajNDe4OLikqNj3Rg9vtGvJM2dO1d16tSxaXdjanWNGjV04sQJffnll9q8ebM6deqk8PBwLV++PE+u17/9ez+LxaKMjIws2zo7O8vZ2TlXxwEAAAAA6T4e6a1UqZJ27NghwzCs63744Qe5u7vr4YcfVmBgoBwdHbVr1y7r9vj4+Du+XsjV1VWtWrXSzJkztW3bNu3YsUMHDhyQJDk5OSk9Pf22+1etWlVbtmy5izP753u3S5cu1Z49eyT9EzyPHDmioKCgTIudnZ0qVqyo06dP2zwU6ubzvpUyZcrI19dXx48fz9RvuXLlrO08PDzUuXNnzZ07V0uXLtWKFSv0119/Sbr99bpZpUqVbL4PLEmHDh3SlStXVLly5VxfKwAAAAC4GwU+0hsfH6/Y2FibdSVKlNCgQYM0ffp0vfjiixoyZIiOHDmiiIgIDR8+XHZ2dnJ3d1fPnj312muvqXjx4ipdurQiIiJkZ2dnMyX6ZtHR0UpPT1edOnVUpEgRffbZZ3J1dbV+jzUgIEDffvutunTpImdnZ5UsWTJTHxEREWrSpInKly+vLl26KC0tTRs2bNCIESOyfc5+fn5q166dxo4dq3Xr1mns2LFq2bKlypYtqw4dOsjOzk779u3TwYMHNXHiRDVt2lTly5dXz5499c477ygxMVFvvvmmJN3yXG+IjIzU0KFD5enpqebNmyslJUW7d+/W5cuXNXz4cE2bNk0+Pj6qXr267OzstGzZMnl7e8vLy+uO1+tm4eHhCgkJUbdu3TR9+nSlpaVp0KBBCgsLs5lyDQAAAAD3UoGP9G7btk3Vq1e3WSIjI/XQQw9pw4YN2rlzp0JDQzVgwAD16dPHGvYkadq0aapbt65atmyp8PBw1atXz/pqnqx4eXlp7ty5qlevnqpWrarNmzdr7dq1KlGihCRp/PjxOnnypMqXL69SpUpl2UfDhg21bNkyrVmzRtWqVVPjxo21c+fOHJ/3sGHDtH79eu3cuVPNmjXTunXr9PXXX6tWrVp6/PHH9f7771vDpb29vVavXq2kpCTVqlVLffv21ejRoyXdefpz3759NW/ePEVFRSkkJERhYWGKjo62jvS6u7vrnXfe0WOPPaZatWrp5MmT2rBhg+zs7O54vW5msVj0xRdfqFixYmrQoIHCw8MVGBiopUuX5vjaAAAAAEBesRg3zx8u5JKTk/XQQw9p6tSp6tOnT0GXk69++OEHPfnkkzp27JjKly9f0OXcEwkJCfL09NSrpbzkbHf7EW4AAADgViae/augS8BdupEN4uPj5eHhcdu2BT69+W7s3btXv/zyi2rXrq34+HiNHz9ektSmTZsCrizvrVq1Sm5ubnrkkUd07NgxvfTSS6pXr94DE3gBAAAAIDcKdeiVpPfee09HjhyRk5OTatasqe+++y7L7+IWdomJiRoxYoROnTqlkiVLKjw8XFOnTi3osgAAAADgvmaq6c0wN6Y3AwAAIC8wvbnwy8n05gJ/kBUAAAAAAPmF0AsAAAAAMC1CLwAAAADAtAi9AAAAAADTIvQCAAAAAEyL0AsAAAAAMC1CLwAAAADAtAi9AAAAAADTIvQCAAAAAEyL0AsAAAAAMC1CLwAAAADAtAi9AAAAAADTIvQCAAAAAEyL0AsAAAAAMC1CLwAAAADAtAi9AAAAAADTIvQCAAAAAEyL0AsAAAAAMC1CLwAAAADAtAi9AAAAAADTIvQCAAAAAEzLoaALAHJqzLHf5OHhUdBlAAAAACgEGOkFAAAAAJgWoRcAAAAAYFqEXgAAAACAaRF6AQAAAACmRegFAAAAAJgWoRcAAAAAYFqEXgAAAACAaRF6AQAAAACmRegFAAAAAJgWoRcAAAAAYFqEXgAAAACAaRF6AQAAAACmRegFAAAAAJgWoRcAAAAAYFoOBV0AkFM9H3tZjvZOBV0GAAAA8MD4/PBHBV1CrjHSCwAAAAAwLUIvAAAAAMC0CL0AAAAAANMi9AIAAAAATIvQCwAAAAAwLUIvAAAAAMC0CL0AAAAAANMi9AIAAAAATIvQCwAAAAAwLUIvAAAAAMC0CL0AAAAAANMi9AIAAAAATIvQCwAAAAAwLUIvAAAAAMC0CL0AAAAAANMi9AIAAAAATIvQCwAAAAAwLUIvAAAAAMC0CL0AAAAAANMi9AIAAAAATIvQCwAAAAAwLUIvAAAAAMC0CL0AAAAAANMi9AIAAAAATIvQCwAAAAAwLUIvAAAAAMC0CL3IE7169ZLFYpHFYpGjo6PKlSun119/XX///be1zY3tNy9PPvlkAVYNAAAAwOwcCroAmEfz5s0VFRWl69ev6+eff1bPnj1lsVj09ttvW9tERUWpefPm1s9OTk4FUSoAAACABwShF3nG2dlZ3t7ekiQ/Pz+Fh4dr06ZNNqHXy8vL2gYAAAAA8huhF/ni4MGD2r59u/z9/XPdR0pKilJSUqyfExIS8qI0AAAAAA8QvtOLPLNu3Tq5ubnJxcVFISEhOn/+vF577TWbNl27dpWbm5t1Wb169S37mzx5sjw9Pa2Ln59fPp8BAAAAALNhpBd5plGjRvrwww+VnJys999/Xw4ODmrfvr1Nm/fff1/h4eHWzz4+Prfs74033tDw4cOtnxMSEgi+AAAAAHKE0Is8U7RoUQUFBUmSFixYoNDQUM2fP199+vSxtvH29ra2uRNnZ2c5OzvnS60AAAAAHgxMb0a+sLOz06hRo/Tmm2/q2rVrBV0OAAAAgAcUoRf5pmPHjrK3t9cHH3xQ0KUAAAAAeEARepFvHBwcNGTIEL3zzjtKTk4u6HIAAAAAPIAshmEYBV0EkB0JCQny9PRU20eel6O9U0GXAwAAADwwPj/8UUGXYONGNoiPj5eHh8dt2zLSCwAAAAAwLUIvAAAAAMC0CL0AAAAAANMi9AIAAAAATIvQCwAAAAAwLUIvAAAAAMC0CL0AAAAAANMi9AIAAAAATIvQCwAAAAAwLUIvAAAAAMC0CL0AAAAAANMi9AIAAAAATIvQCwAAAAAwLUIvAAAAAMC0CL0AAAAAANMi9AIAAAAATIvQCwAAAAAwLUIvAAAAAMC0CL0AAAAAANMi9AIAAAAATIvQCwAAAAAwLUIvAAAAAMC0CL0AAAAAANMi9AIAAAAATMuhoAsAcuqT3dPl4eFR0GUAAAAAKAQY6QUAAAAAmBahFwAAAABgWoReAAAAAIBpEXoBAAAAAKZF6AUAAAAAmBahFwAAAABgWryyCIWGYRiSpISEhAKuBAAAAEBBupEJbmSE2yH0otC4dOmSJMnPz6+AKwEAAABwP0hMTJSnp+dt2xB6UWgUL15cknTq1Kk73thATiUkJMjPz0+nT5+Wh4dHQZcDE+HeQn7i/kJ+4d5CfsqL+8swDCUmJsrX1/eObQm9KDTs7P75Crqnpyc/fJFvPDw8uL+QL7i3kJ+4v5BfuLeQn+72/sruQBgPsgIAAAAAmBahFwAAAABgWoReFBrOzs6KiIiQs7NzQZcCE+L+Qn7h3kJ+4v5CfuHeQn661/eXxcjOM54BAAAAACiEGOkFAAAAAJgWoRcAAAAAYFqEXgAAAACAaRF6AQAAAACmRejFfeWDDz5QQECAXFxcVKdOHe3cufO27ZctW6bg4GC5uLgoJCREGzZsuEeVojDKyf01d+5c1a9fX8WKFVOxYsUUHh5+x/sRD66c/uy6YcmSJbJYLGrbtm3+FohCLaf315UrVzR48GD5+PjI2dlZFSpU4P+PyFJO763p06erYsWKcnV1lZ+fn4YNG6a///77HlWLwuLbb79Vq1at5OvrK4vFotWrV99xn23btqlGjRpydnZWUFCQoqOj87QmQi/uG0uXLtXw4cMVERGhPXv2KDQ0VM2aNdP58+ezbL99+3Z17dpVffr00d69e9W2bVu1bdtWBw8evMeVozDI6f21bds2de3aVVu3btWOHTvk5+enp556Sn/88cc9rhz3u5zeWzecPHlSr776qurXr3+PKkVhlNP7KzU1VU2bNtXJkye1fPlyHTlyRHPnztVDDz10jyvH/S6n99aiRYs0cuRIRURE6PDhw5o/f76WLl2qUaNG3ePKcb9LTk5WaGioPvjgg2y1P3HihJ555hk1atRIsbGxevnll9W3b1999dVXeVeUAdwnateubQwePNj6OT093fD19TUmT56cZftOnToZzzzzjM26OnXqGC+88EK+1onCKaf317+lpaUZ7u7uxieffJJfJaKQys29lZaWZjzxxBPGvHnzjJ49expt2rS5B5WiMMrp/fXhhx8agYGBRmpq6r0qEYVUTu+twYMHG40bN7ZZN3z4cKNevXr5WicKN0nGqlWrbtvm9ddfNx599FGbdZ07dzaaNWuWZ3Uw0ov7Qmpqqn7++WeFh4db19nZ2Sk8PFw7duzIcp8dO3bYtJekZs2a3bI9Hly5ub/+7erVq7p+/bqKFy+eX2WiEMrtvTV+/HiVLl1affr0uRdlopDKzf21Zs0a1a1bV4MHD1aZMmVUpUoVvfXWW0pPT79XZaMQyM299cQTT+jnn3+2ToE+fvy4NmzYoBYtWtyTmmFe9+J3eoc86wm4CxcvXlR6errKlCljs75MmTL65Zdfstzn7NmzWbY/e/ZsvtWJwik399e/jRgxQr6+vpl+KOPBlpt76/vvv9f8+fMVGxt7DypEYZab++v48eP65ptv1K1bN23YsEHHjh3ToEGDdP36dUVERNyLslEI5Obe+s9//qOLFy/qySeflGEYSktL04ABA5jejLt2q9/pExISdO3aNbm6ut71MRjpBYA7mDJlipYsWaJVq1bJxcWloMtBIZaYmKju3btr7ty5KlmyZEGXAxPKyMhQ6dKl9d///lc1a9ZU586dNXr0aH300UcFXRoKuW3btumtt97SnDlztGfPHq1cuVLr16/XhAkTCro04I4Y6cV9oWTJkrK3t9e5c+ds1p87d07e3t5Z7uPt7Z2j9nhw5eb+uuG9997TlClTtHnzZlWtWjU/y0QhlNN7Ky4uTidPnlSrVq2s6zIyMiRJDg4OOnLkiMqXL5+/RaPQyM3PLh8fHzk6Osre3t66rlKlSjp79qxSU1Pl5OSUrzWjcMjNvTVmzBh1795dffv2lSSFhIQoOTlZ/fv31+jRo2Vnx1gacudWv9N7eHjkySivxEgv7hNOTk6qWbOmtmzZYl2XkZGhLVu2qG7dulnuU7duXZv2krRp06ZbtseDKzf3lyS98847mjBhgjZu3KjHHnvsXpSKQian91ZwcLAOHDig2NhY69K6dWvrEyv9/PzuZfm4z+XmZ1e9evV07Ngx6x9TJOno0aPy8fEh8MIqN/fW1atXMwXbG39c+ed5RUDu3JPf6fPskVjAXVqyZInh7OxsREdHG4cOHTL69+9veHl5GWfPnjUMwzC6d+9ujBw50tr+hx9+MBwcHIz33nvPOHz4sBEREWE4OjoaBw4cKKhTwH0sp/fXlClTDCcnJ2P58uXGmTNnrEtiYmJBnQLuUzm9t/6NpzfjdnJ6f506dcpwd3c3hgwZYhw5csRYt26dUbp0aWPixIkFdQq4T+X03oqIiDDc3d2NxYsXG8ePHze+/vpro3z58kanTp0K6hRwn0pMTDT27t1r7N2715BkTJs2zdi7d6/x22+/GYZhGCNHjjS6d+9ubX/8+HGjSJEixmuvvWYcPnzY+OCDDwx7e3tj48aNeVYToRf3lVmzZhlly5Y1nJycjNq1axs//vijdVtYWJjRs2dPm/aff/65UaFCBcPJycl49NFHjfXr19/jilGY5OT+8vf3NyRlWiIiIu594bjv5fRn180IvbiTnN5f27dvN+rUqWM4OzsbgYGBxqRJk4y0tLR7XDUKg5zcW9evXzfGjRtnlC9f3nBxcTH8/PyMQYMGGZcvX773heO+tnXr1ix/h7pxP/Xs2dMICwvLtE+1atUMJycnIzAw0IiKisrTmiyGwXwEAAAAAIA58Z1eAAAAAIBpEXoBAAAAAKZF6AUAAAAAmBahFwAAAABgWoReAAAAAIBpEXoBAAAAAKZF6AUAAAAAmBahFwAAAABgWoReAAAAAIBpEXoBAMBd2bFjh+zt7fXMM88UdCkAAGRiMQzDKOgiAABA4dW3b1+5ublp/vz5OnLkiHx9fQukjtTUVDk5ORXIsQEA9y9GegEAQK4lJSVp6dKlGjhwoJ555hlFR0fbbF+7dq1q1aolFxcXlSxZUu3atbNuS0lJ0YgRI+Tn5ydnZ2cFBQVp/vz5kqTo6Gh5eXnZ9LV69WpZLBbr53HjxqlatWqaN2+eypUrJxcXF0nSxo0b9eSTT8rLy0slSpRQy5YtFRcXZ9PX77//rq5du6p48eIqWrSoHnvsMf300086efKk7OzstHv3bpv206dPl7+/vzIyMu72kgEA7jFCLwAAyLXPP/9cwcHBqlixop577jktWLBANyaRrV+/Xu3atVOLFi20d+9ebdmyRbVr17bu26NHDy1evFgzZ87U4cOH9fHHH8vNzS1Hxz927JhWrFihlStXKjY2VpKUnJys4cOHa/fu3dqyZYvs7OzUrl07a2BNSkpSWFiY/vjjD61Zs0b79u3T66+/royMDAUEBCg8PFxRUVE2x4mKilKvXr1kZ8evTgBQ2DgUdAEAAKDwmj9/vp577jlJUvPmzRUfH6+YmBg1bNhQkyZNUpcuXRQZGWltHxoaKkk6evSoPv/8c23atEnh4eGSpMDAwBwfPzU1VZ9++qlKlSplXde+fXubNgsWLFCpUqV06NAhValSRYsWLdKFCxe0a9cuFS9eXJIUFBRkbd+3b18NGDBA06ZNk7Ozs/bs2aMDBw7oiy++yHF9AICCx58rAQBArhw5ckQ7d+5U165dJUkODg7q3LmzdYpybGysmjRpkuW+sbGxsre3V1hY2F3V4O/vbxN4JenXX39V165dFRgYKA8PDwUEBEiSTp06ZT129erVrYH339q2bSt7e3utWrVK0j9TrRs1amTtBwBQuDDSCwAAcmX+/PlKS0uzeXCVYRhydnbW7Nmz5erqest9b7dNkuzs7PTvZ21ev349U7uiRYtmWteqVSv5+/tr7ty58vX1VUZGhqpUqaLU1NRsHdvJyUk9evRQVFSUnn32WS1atEgzZsy47T4AgPsXI70AACDH0tLS9Omnn2rq1KmKjY21Lvv27ZOvr68WL16sqlWrasuWLVnuHxISooyMDMXExGS5vVSpUkpMTFRycrJ13Y3v7N7OpUuXdOTIEb355ptq0qSJKlWqpMuXL9u0qVq1qmJjY/XXX3/dsp++fftq8+bNmjNnjtLS0vTss8/e8dgAgPsTI70AACDH1q1bp8uXL6tPnz7y9PS02da+fXvNnz9f7777rpo0aaLy5curS5cuSktL04YNGzRixAgFBASoZ8+e6t27t2bOnKnQ0FD99ttvOn/+vDp16qQ6deqoSJEiGjVqlIYOHaqffvop05Ohs1KsWDGVKFFC//3vf+Xj46NTp05p5MiRNm26du2qt956S23bttXkyZPl4+OjvXv3ytfXV3Xr1pUkVapUSY8//rhGjBih3r1733F0GABw/2KkFwAA5Nj8+fMVHh6eKfBK/4Te3bt3q3jx4lq2bJnWrFmjatWqqXHjxtq5c6e13YcffqgOHTpo0KBBCg4OVr9+/awju8WLF9dnn32mDRs2KCQkRIsXL9a4cePuWJednZ2WLFmin3/+WVWqVNGwYcP07rvv2rRxcnLS119/rdKlS6tFixYKCQnRlClTZG9vb9OuT58+Sk1NVe/evXNxhQAA9wuL8e8vzAAAAEATJkzQsmXLtH///oIuBQBwFxjpBQAAuElSUpIOHjyo2bNn68UXXyzocgAAd4nQCwAAcJMhQ4aoZs2aatiwIVObAcAEmN4MAAAAADAtRnoBAAAAAKZF6AUAAAAAmBahFwAAAABgWoReAAAAAIBpEXoBAAAAAKZF6AUAAAAAmBahFwAAAABgWoReAAAAAIBp/T+mkrQb+ZIXHQAAAABJRU5ErkJggg==" id="366" name="Google Shape;366;p32"/>
          <p:cNvSpPr/>
          <p:nvPr/>
        </p:nvSpPr>
        <p:spPr>
          <a:xfrm>
            <a:off x="4271710" y="3407629"/>
            <a:ext cx="4344900" cy="434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graphicFrame>
        <p:nvGraphicFramePr>
          <p:cNvPr id="367" name="Google Shape;367;p32"/>
          <p:cNvGraphicFramePr/>
          <p:nvPr/>
        </p:nvGraphicFramePr>
        <p:xfrm>
          <a:off x="7438292" y="1380390"/>
          <a:ext cx="3000000" cy="3000000"/>
        </p:xfrm>
        <a:graphic>
          <a:graphicData uri="http://schemas.openxmlformats.org/drawingml/2006/table">
            <a:tbl>
              <a:tblPr bandRow="1" firstRow="1">
                <a:noFill/>
                <a:tableStyleId>{4BF0603C-5785-4030-9F77-9C34D14DD5EC}</a:tableStyleId>
              </a:tblPr>
              <a:tblGrid>
                <a:gridCol w="2280375"/>
                <a:gridCol w="2280375"/>
              </a:tblGrid>
              <a:tr h="615450">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Models</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Accuracy %</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Decision Tree</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90%</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Logistic Regression</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92%</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Random Forest</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97%</a:t>
                      </a:r>
                      <a:endParaRPr sz="1800" u="none" cap="none" strike="noStrike"/>
                    </a:p>
                  </a:txBody>
                  <a:tcPr marT="45725" marB="45725" marR="91450" marL="91450"/>
                </a:tc>
              </a:tr>
              <a:tr h="615450">
                <a:tc>
                  <a:txBody>
                    <a:bodyPr/>
                    <a:lstStyle/>
                    <a:p>
                      <a:pPr indent="0" lvl="0" marL="0" marR="0" rtl="0" algn="ctr">
                        <a:lnSpc>
                          <a:spcPct val="100000"/>
                        </a:lnSpc>
                        <a:spcBef>
                          <a:spcPts val="0"/>
                        </a:spcBef>
                        <a:spcAft>
                          <a:spcPts val="0"/>
                        </a:spcAft>
                        <a:buClr>
                          <a:schemeClr val="dk1"/>
                        </a:buClr>
                        <a:buSzPts val="1800"/>
                        <a:buFont typeface="Trebuchet MS"/>
                        <a:buNone/>
                      </a:pPr>
                      <a:r>
                        <a:rPr lang="en-IN" sz="1800" u="none" cap="none" strike="noStrike">
                          <a:solidFill>
                            <a:schemeClr val="dk1"/>
                          </a:solidFill>
                          <a:latin typeface="Trebuchet MS"/>
                          <a:ea typeface="Trebuchet MS"/>
                          <a:cs typeface="Trebuchet MS"/>
                          <a:sym typeface="Trebuchet MS"/>
                        </a:rPr>
                        <a:t>SVM Classifier</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ctr">
                        <a:lnSpc>
                          <a:spcPct val="150000"/>
                        </a:lnSpc>
                        <a:spcBef>
                          <a:spcPts val="0"/>
                        </a:spcBef>
                        <a:spcAft>
                          <a:spcPts val="0"/>
                        </a:spcAft>
                        <a:buClr>
                          <a:srgbClr val="000000"/>
                        </a:buClr>
                        <a:buSzPts val="1800"/>
                        <a:buFont typeface="Arial"/>
                        <a:buNone/>
                      </a:pPr>
                      <a:r>
                        <a:rPr lang="en-IN" sz="1800" u="none" cap="none" strike="noStrike"/>
                        <a:t>93%</a:t>
                      </a:r>
                      <a:endParaRPr sz="1800" u="none" cap="none" strike="noStrike"/>
                    </a:p>
                  </a:txBody>
                  <a:tcPr marT="45725" marB="45725" marR="91450" marL="91450"/>
                </a:tc>
              </a:tr>
            </a:tbl>
          </a:graphicData>
        </a:graphic>
      </p:graphicFrame>
      <p:sp>
        <p:nvSpPr>
          <p:cNvPr id="368" name="Google Shape;368;p32"/>
          <p:cNvSpPr txBox="1"/>
          <p:nvPr/>
        </p:nvSpPr>
        <p:spPr>
          <a:xfrm>
            <a:off x="1005497" y="5580011"/>
            <a:ext cx="8440500" cy="1287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The data shown above is an  average of multiple test runs.</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We see that the highest accuracy for the train dataset is Random Forest.</a:t>
            </a:r>
            <a:endParaRPr b="0" i="0" sz="1800" u="none" cap="none" strike="noStrike">
              <a:solidFill>
                <a:srgbClr val="16B0E3"/>
              </a:solidFill>
              <a:latin typeface="Trebuchet MS"/>
              <a:ea typeface="Trebuchet MS"/>
              <a:cs typeface="Trebuchet MS"/>
              <a:sym typeface="Trebuchet MS"/>
            </a:endParaRPr>
          </a:p>
          <a:p>
            <a:pPr indent="-285750" lvl="0" marL="285750" marR="0" rtl="0" algn="l">
              <a:lnSpc>
                <a:spcPct val="150000"/>
              </a:lnSpc>
              <a:spcBef>
                <a:spcPts val="0"/>
              </a:spcBef>
              <a:spcAft>
                <a:spcPts val="0"/>
              </a:spcAft>
              <a:buClr>
                <a:srgbClr val="16B0E3"/>
              </a:buClr>
              <a:buSzPts val="1800"/>
              <a:buFont typeface="Noto Sans Symbols"/>
              <a:buChar char="⮚"/>
            </a:pPr>
            <a:r>
              <a:rPr b="0" i="0" lang="en-IN" sz="1800" u="none" cap="none" strike="noStrike">
                <a:solidFill>
                  <a:srgbClr val="16B0E3"/>
                </a:solidFill>
                <a:latin typeface="Trebuchet MS"/>
                <a:ea typeface="Trebuchet MS"/>
                <a:cs typeface="Trebuchet MS"/>
                <a:sym typeface="Trebuchet MS"/>
              </a:rPr>
              <a:t>So we select Random Forest model to predict the test dataset.</a:t>
            </a:r>
            <a:endParaRPr b="0" i="0" sz="1800" u="none" cap="none" strike="noStrike">
              <a:solidFill>
                <a:srgbClr val="16B0E3"/>
              </a:solidFill>
              <a:latin typeface="Trebuchet MS"/>
              <a:ea typeface="Trebuchet MS"/>
              <a:cs typeface="Trebuchet MS"/>
              <a:sym typeface="Trebuchet MS"/>
            </a:endParaRPr>
          </a:p>
        </p:txBody>
      </p:sp>
      <p:pic>
        <p:nvPicPr>
          <p:cNvPr id="369" name="Google Shape;369;p32"/>
          <p:cNvPicPr preferRelativeResize="0"/>
          <p:nvPr/>
        </p:nvPicPr>
        <p:blipFill rotWithShape="1">
          <a:blip r:embed="rId3">
            <a:alphaModFix/>
          </a:blip>
          <a:srcRect b="0" l="0" r="0" t="0"/>
          <a:stretch/>
        </p:blipFill>
        <p:spPr>
          <a:xfrm>
            <a:off x="152400" y="1036050"/>
            <a:ext cx="6976099" cy="419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p:nvPr/>
        </p:nvSpPr>
        <p:spPr>
          <a:xfrm>
            <a:off x="250766" y="2285972"/>
            <a:ext cx="3182281" cy="147925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Future scope of </a:t>
            </a:r>
            <a:endParaRPr b="0" i="0" sz="3200" u="none" cap="none" strike="noStrike">
              <a:solidFill>
                <a:srgbClr val="16B0E3"/>
              </a:solidFill>
              <a:latin typeface="Trebuchet MS"/>
              <a:ea typeface="Trebuchet MS"/>
              <a:cs typeface="Trebuchet MS"/>
              <a:sym typeface="Trebuchet MS"/>
            </a:endParaRPr>
          </a:p>
          <a:p>
            <a:pPr indent="0" lvl="0" marL="0" marR="0" rtl="0" algn="l">
              <a:lnSpc>
                <a:spcPct val="15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  improvements</a:t>
            </a:r>
            <a:endParaRPr b="0" i="0" sz="3200" u="none" cap="none" strike="noStrike">
              <a:solidFill>
                <a:srgbClr val="16B0E3"/>
              </a:solidFill>
              <a:latin typeface="Trebuchet MS"/>
              <a:ea typeface="Trebuchet MS"/>
              <a:cs typeface="Trebuchet MS"/>
              <a:sym typeface="Trebuchet MS"/>
            </a:endParaRPr>
          </a:p>
        </p:txBody>
      </p:sp>
      <p:cxnSp>
        <p:nvCxnSpPr>
          <p:cNvPr id="375" name="Google Shape;375;p33"/>
          <p:cNvCxnSpPr/>
          <p:nvPr/>
        </p:nvCxnSpPr>
        <p:spPr>
          <a:xfrm flipH="1">
            <a:off x="3534508" y="694153"/>
            <a:ext cx="21631" cy="6014378"/>
          </a:xfrm>
          <a:prstGeom prst="straightConnector1">
            <a:avLst/>
          </a:prstGeom>
          <a:noFill/>
          <a:ln cap="flat" cmpd="sng" w="38100">
            <a:solidFill>
              <a:schemeClr val="accent1"/>
            </a:solidFill>
            <a:prstDash val="solid"/>
            <a:round/>
            <a:headEnd len="sm" w="sm" type="none"/>
            <a:tailEnd len="sm" w="sm" type="none"/>
          </a:ln>
          <a:effectLst>
            <a:outerShdw blurRad="38100" rotWithShape="0" dir="5400000" dist="25400">
              <a:srgbClr val="000000">
                <a:alpha val="34117"/>
              </a:srgbClr>
            </a:outerShdw>
          </a:effectLst>
        </p:spPr>
      </p:cxnSp>
      <p:sp>
        <p:nvSpPr>
          <p:cNvPr id="376" name="Google Shape;376;p33"/>
          <p:cNvSpPr txBox="1"/>
          <p:nvPr/>
        </p:nvSpPr>
        <p:spPr>
          <a:xfrm>
            <a:off x="3683977" y="694153"/>
            <a:ext cx="6567900" cy="5910600"/>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Future advancements in crop recommendation systems could involve integrating real-time data from IoT devices and satellite imagery, enhancing predictive algorithms with deep learning techniques, and personalizing recommendations based on individual farmer preferences.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Improvements in user interface design and accessibility, along with the integration of multi-criteria decision-making methods, could further enhance the usability and effectiveness of these systems. </a:t>
            </a:r>
            <a:endParaRPr b="0" i="0" sz="1800" u="none" cap="none" strike="noStrike">
              <a:solidFill>
                <a:schemeClr val="dk1"/>
              </a:solidFill>
              <a:latin typeface="Trebuchet MS"/>
              <a:ea typeface="Trebuchet MS"/>
              <a:cs typeface="Trebuchet MS"/>
              <a:sym typeface="Trebuchet MS"/>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Collaborative platforms for knowledge sharing among farmers and experts, along with extensive field testing and validation, are essential for ensuring the scalability, reliability, and impact of crop recommendation systems in diverse agricultural settings. </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just">
              <a:lnSpc>
                <a:spcPct val="100000"/>
              </a:lnSpc>
              <a:spcBef>
                <a:spcPts val="0"/>
              </a:spcBef>
              <a:spcAft>
                <a:spcPts val="0"/>
              </a:spcAft>
              <a:buClr>
                <a:schemeClr val="dk1"/>
              </a:buClr>
              <a:buSzPts val="1800"/>
              <a:buFont typeface="Arial"/>
              <a:buChar char="•"/>
            </a:pPr>
            <a:r>
              <a:rPr b="0" i="0" lang="en-IN" sz="1800" u="none" cap="none" strike="noStrike">
                <a:solidFill>
                  <a:schemeClr val="dk1"/>
                </a:solidFill>
                <a:latin typeface="Trebuchet MS"/>
                <a:ea typeface="Trebuchet MS"/>
                <a:cs typeface="Trebuchet MS"/>
                <a:sym typeface="Trebuchet MS"/>
              </a:rPr>
              <a:t>By addressing these areas of improvement, crop recommendation systems can better support farmers in making informed decisions, optimizing resource use, and increasing agricultural productivity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p:nvPr/>
        </p:nvSpPr>
        <p:spPr>
          <a:xfrm>
            <a:off x="3372513" y="2532157"/>
            <a:ext cx="4057521"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IN" sz="6600" u="none" cap="none" strike="noStrike">
                <a:solidFill>
                  <a:srgbClr val="16B0E3"/>
                </a:solidFill>
                <a:latin typeface="Trebuchet MS"/>
                <a:ea typeface="Trebuchet MS"/>
                <a:cs typeface="Trebuchet MS"/>
                <a:sym typeface="Trebuchet MS"/>
              </a:rPr>
              <a:t>Thank you</a:t>
            </a:r>
            <a:endParaRPr b="0" i="0" sz="6600" u="none" cap="none" strike="noStrike">
              <a:solidFill>
                <a:srgbClr val="16B0E3"/>
              </a:solidFill>
              <a:latin typeface="Trebuchet MS"/>
              <a:ea typeface="Trebuchet MS"/>
              <a:cs typeface="Trebuchet MS"/>
              <a:sym typeface="Trebuchet MS"/>
            </a:endParaRPr>
          </a:p>
        </p:txBody>
      </p:sp>
      <p:sp>
        <p:nvSpPr>
          <p:cNvPr id="382" name="Google Shape;382;p34"/>
          <p:cNvSpPr txBox="1"/>
          <p:nvPr/>
        </p:nvSpPr>
        <p:spPr>
          <a:xfrm>
            <a:off x="492368" y="4501662"/>
            <a:ext cx="7895493"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16B0E3"/>
                </a:solidFill>
                <a:latin typeface="Trebuchet MS"/>
                <a:ea typeface="Trebuchet MS"/>
                <a:cs typeface="Trebuchet MS"/>
                <a:sym typeface="Trebuchet MS"/>
              </a:rPr>
              <a:t>Asansol Engineering College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Siddhartha Khawas </a:t>
            </a:r>
            <a:r>
              <a:rPr b="1" i="0" lang="en-IN" sz="1600" u="none" cap="none" strike="noStrike">
                <a:solidFill>
                  <a:srgbClr val="16B0E3"/>
                </a:solidFill>
                <a:latin typeface="Trebuchet MS"/>
                <a:ea typeface="Trebuchet MS"/>
                <a:cs typeface="Trebuchet MS"/>
                <a:sym typeface="Trebuchet MS"/>
              </a:rPr>
              <a:t>(khawassiddhartha73@gmail.com)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Subham Chakraborty </a:t>
            </a:r>
            <a:r>
              <a:rPr b="1" i="0" lang="en-IN" sz="1600" u="none" cap="none" strike="noStrike">
                <a:solidFill>
                  <a:srgbClr val="16B0E3"/>
                </a:solidFill>
                <a:latin typeface="Trebuchet MS"/>
                <a:ea typeface="Trebuchet MS"/>
                <a:cs typeface="Trebuchet MS"/>
                <a:sym typeface="Trebuchet MS"/>
              </a:rPr>
              <a:t>(csubham981@gmail.com)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Sumit Kumar Choubey </a:t>
            </a:r>
            <a:r>
              <a:rPr b="1" i="0" lang="en-IN" sz="1600" u="none" cap="none" strike="noStrike">
                <a:solidFill>
                  <a:srgbClr val="16B0E3"/>
                </a:solidFill>
                <a:latin typeface="Trebuchet MS"/>
                <a:ea typeface="Trebuchet MS"/>
                <a:cs typeface="Trebuchet MS"/>
                <a:sym typeface="Trebuchet MS"/>
              </a:rPr>
              <a:t>(montuking88@gmail.com)</a:t>
            </a:r>
            <a:r>
              <a:rPr b="1" i="0" lang="en-IN" sz="1800" u="none" cap="none" strike="noStrike">
                <a:solidFill>
                  <a:srgbClr val="16B0E3"/>
                </a:solidFill>
                <a:latin typeface="Trebuchet MS"/>
                <a:ea typeface="Trebuchet MS"/>
                <a:cs typeface="Trebuchet MS"/>
                <a:sym typeface="Trebuchet MS"/>
              </a:rPr>
              <a:t> </a:t>
            </a:r>
            <a:endParaRPr b="1" i="0" sz="1800" u="none" cap="none" strike="noStrike">
              <a:solidFill>
                <a:srgbClr val="16B0E3"/>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16B0E3"/>
              </a:buClr>
              <a:buSzPts val="1800"/>
              <a:buFont typeface="Noto Sans Symbols"/>
              <a:buChar char="⮚"/>
            </a:pPr>
            <a:r>
              <a:rPr b="1" i="0" lang="en-IN" sz="1800" u="none" cap="none" strike="noStrike">
                <a:solidFill>
                  <a:srgbClr val="16B0E3"/>
                </a:solidFill>
                <a:latin typeface="Trebuchet MS"/>
                <a:ea typeface="Trebuchet MS"/>
                <a:cs typeface="Trebuchet MS"/>
                <a:sym typeface="Trebuchet MS"/>
              </a:rPr>
              <a:t>Shivendu Shivam </a:t>
            </a:r>
            <a:r>
              <a:rPr b="1" i="0" lang="en-IN" sz="1600" u="none" cap="none" strike="noStrike">
                <a:solidFill>
                  <a:srgbClr val="16B0E3"/>
                </a:solidFill>
                <a:latin typeface="Trebuchet MS"/>
                <a:ea typeface="Trebuchet MS"/>
                <a:cs typeface="Trebuchet MS"/>
                <a:sym typeface="Trebuchet MS"/>
              </a:rPr>
              <a:t>(shivamlkr502@gmail.com)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df25b8d47a_0_6"/>
          <p:cNvSpPr txBox="1"/>
          <p:nvPr/>
        </p:nvSpPr>
        <p:spPr>
          <a:xfrm>
            <a:off x="152400" y="293625"/>
            <a:ext cx="63492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2800">
                <a:solidFill>
                  <a:srgbClr val="16B0E3"/>
                </a:solidFill>
                <a:latin typeface="Trebuchet MS"/>
                <a:ea typeface="Trebuchet MS"/>
                <a:cs typeface="Trebuchet MS"/>
                <a:sym typeface="Trebuchet MS"/>
              </a:rPr>
              <a:t>DECLARATION</a:t>
            </a:r>
            <a:endParaRPr sz="2800">
              <a:solidFill>
                <a:srgbClr val="16B0E3"/>
              </a:solidFill>
              <a:latin typeface="Trebuchet MS"/>
              <a:ea typeface="Trebuchet MS"/>
              <a:cs typeface="Trebuchet MS"/>
              <a:sym typeface="Trebuchet MS"/>
            </a:endParaRPr>
          </a:p>
        </p:txBody>
      </p:sp>
      <p:pic>
        <p:nvPicPr>
          <p:cNvPr id="165" name="Google Shape;165;g2df25b8d47a_0_6"/>
          <p:cNvPicPr preferRelativeResize="0"/>
          <p:nvPr/>
        </p:nvPicPr>
        <p:blipFill>
          <a:blip r:embed="rId3">
            <a:alphaModFix/>
          </a:blip>
          <a:stretch>
            <a:fillRect/>
          </a:stretch>
        </p:blipFill>
        <p:spPr>
          <a:xfrm>
            <a:off x="152400" y="1061625"/>
            <a:ext cx="9547376" cy="442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IN"/>
              <a:t>Project objective &amp; scope</a:t>
            </a:r>
            <a:endParaRPr/>
          </a:p>
        </p:txBody>
      </p:sp>
      <p:sp>
        <p:nvSpPr>
          <p:cNvPr id="171" name="Google Shape;171;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Char char="►"/>
            </a:pPr>
            <a:r>
              <a:rPr b="1" lang="en-IN">
                <a:solidFill>
                  <a:srgbClr val="16B0E3"/>
                </a:solidFill>
              </a:rPr>
              <a:t>Objective:</a:t>
            </a:r>
            <a:endParaRPr>
              <a:solidFill>
                <a:srgbClr val="16B0E3"/>
              </a:solidFill>
            </a:endParaRPr>
          </a:p>
          <a:p>
            <a:pPr indent="-285750" lvl="1" marL="742950" rtl="0" algn="just">
              <a:lnSpc>
                <a:spcPct val="100000"/>
              </a:lnSpc>
              <a:spcBef>
                <a:spcPts val="1000"/>
              </a:spcBef>
              <a:spcAft>
                <a:spcPts val="0"/>
              </a:spcAft>
              <a:buSzPts val="1280"/>
              <a:buChar char="►"/>
            </a:pPr>
            <a:r>
              <a:rPr lang="en-IN">
                <a:solidFill>
                  <a:srgbClr val="16B0E3"/>
                </a:solidFill>
              </a:rPr>
              <a:t>To develop an intelligent crop recommendation system that uses machine learning to analyse soil nutrients (Nitrogen, Phosphorus, Potassium), environmental data (Temperature, Humidity, Rainfall), and soil pH to advise farmers on the most suitable crops to cultivate for optimal yield.</a:t>
            </a:r>
            <a:endParaRPr/>
          </a:p>
          <a:p>
            <a:pPr indent="-342900" lvl="0" marL="342900" rtl="0" algn="just">
              <a:lnSpc>
                <a:spcPct val="100000"/>
              </a:lnSpc>
              <a:spcBef>
                <a:spcPts val="1000"/>
              </a:spcBef>
              <a:spcAft>
                <a:spcPts val="0"/>
              </a:spcAft>
              <a:buSzPts val="1440"/>
              <a:buChar char="►"/>
            </a:pPr>
            <a:r>
              <a:rPr b="1" lang="en-IN">
                <a:solidFill>
                  <a:srgbClr val="16B0E3"/>
                </a:solidFill>
              </a:rPr>
              <a:t>Goal:</a:t>
            </a:r>
            <a:endParaRPr>
              <a:solidFill>
                <a:srgbClr val="16B0E3"/>
              </a:solidFill>
            </a:endParaRPr>
          </a:p>
          <a:p>
            <a:pPr indent="-285750" lvl="1" marL="742950" rtl="0" algn="just">
              <a:lnSpc>
                <a:spcPct val="100000"/>
              </a:lnSpc>
              <a:spcBef>
                <a:spcPts val="1000"/>
              </a:spcBef>
              <a:spcAft>
                <a:spcPts val="0"/>
              </a:spcAft>
              <a:buSzPts val="1280"/>
              <a:buChar char="►"/>
            </a:pPr>
            <a:r>
              <a:rPr lang="en-IN">
                <a:solidFill>
                  <a:srgbClr val="16B0E3"/>
                </a:solidFill>
              </a:rPr>
              <a:t>Create a robust predictive model that inputs Nitrogen, Phosphorus, Potassium, Temperature, Humidity, pH, and Rainfall to generate accurate and personalized crop recommendations, thus increasing agricultural efficiency and sustainability.</a:t>
            </a:r>
            <a:endParaRPr/>
          </a:p>
          <a:p>
            <a:pPr indent="-342900" lvl="0" marL="342900" rtl="0" algn="just">
              <a:lnSpc>
                <a:spcPct val="100000"/>
              </a:lnSpc>
              <a:spcBef>
                <a:spcPts val="1000"/>
              </a:spcBef>
              <a:spcAft>
                <a:spcPts val="0"/>
              </a:spcAft>
              <a:buSzPts val="1440"/>
              <a:buChar char="►"/>
            </a:pPr>
            <a:r>
              <a:rPr b="1" lang="en-IN">
                <a:solidFill>
                  <a:srgbClr val="16B0E3"/>
                </a:solidFill>
              </a:rPr>
              <a:t>Scope:</a:t>
            </a:r>
            <a:endParaRPr/>
          </a:p>
          <a:p>
            <a:pPr indent="-285750" lvl="1" marL="742950" rtl="0" algn="just">
              <a:lnSpc>
                <a:spcPct val="100000"/>
              </a:lnSpc>
              <a:spcBef>
                <a:spcPts val="1000"/>
              </a:spcBef>
              <a:spcAft>
                <a:spcPts val="0"/>
              </a:spcAft>
              <a:buSzPts val="1280"/>
              <a:buChar char="►"/>
            </a:pPr>
            <a:r>
              <a:rPr lang="en-IN">
                <a:solidFill>
                  <a:srgbClr val="16B0E3"/>
                </a:solidFill>
              </a:rPr>
              <a:t>It is a useful project as the classifier models can be used to quickly determine the suitable crop for the cultiave in the soli of the large dataset.</a:t>
            </a:r>
            <a:endParaRPr>
              <a:solidFill>
                <a:srgbClr val="16B0E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p:nvPr/>
        </p:nvSpPr>
        <p:spPr>
          <a:xfrm>
            <a:off x="152053" y="123065"/>
            <a:ext cx="328573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rgbClr val="16B0E3"/>
                </a:solidFill>
                <a:latin typeface="Trebuchet MS"/>
                <a:ea typeface="Trebuchet MS"/>
                <a:cs typeface="Trebuchet MS"/>
                <a:sym typeface="Trebuchet MS"/>
              </a:rPr>
              <a:t>Data description</a:t>
            </a:r>
            <a:endParaRPr b="0" i="0" sz="3200" u="none" cap="none" strike="noStrike">
              <a:solidFill>
                <a:srgbClr val="16B0E3"/>
              </a:solidFill>
              <a:latin typeface="Trebuchet MS"/>
              <a:ea typeface="Trebuchet MS"/>
              <a:cs typeface="Trebuchet MS"/>
              <a:sym typeface="Trebuchet MS"/>
            </a:endParaRPr>
          </a:p>
        </p:txBody>
      </p:sp>
      <p:sp>
        <p:nvSpPr>
          <p:cNvPr id="177" name="Google Shape;177;p6"/>
          <p:cNvSpPr/>
          <p:nvPr/>
        </p:nvSpPr>
        <p:spPr>
          <a:xfrm>
            <a:off x="152053" y="1022058"/>
            <a:ext cx="6096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The description of the data with type and description of each Attribute is given/shown in the table.</a:t>
            </a:r>
            <a:endParaRPr b="0" i="0" sz="1400" u="none" cap="none" strike="noStrike">
              <a:solidFill>
                <a:srgbClr val="000000"/>
              </a:solidFill>
              <a:latin typeface="Arial"/>
              <a:ea typeface="Arial"/>
              <a:cs typeface="Arial"/>
              <a:sym typeface="Arial"/>
            </a:endParaRPr>
          </a:p>
        </p:txBody>
      </p:sp>
      <p:pic>
        <p:nvPicPr>
          <p:cNvPr id="178" name="Google Shape;178;p6"/>
          <p:cNvPicPr preferRelativeResize="0"/>
          <p:nvPr/>
        </p:nvPicPr>
        <p:blipFill rotWithShape="1">
          <a:blip r:embed="rId3">
            <a:alphaModFix/>
          </a:blip>
          <a:srcRect b="0" l="0" r="0" t="0"/>
          <a:stretch/>
        </p:blipFill>
        <p:spPr>
          <a:xfrm>
            <a:off x="1182137" y="1982607"/>
            <a:ext cx="5518633" cy="4165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ph type="title"/>
          </p:nvPr>
        </p:nvSpPr>
        <p:spPr>
          <a:xfrm>
            <a:off x="826803" y="293077"/>
            <a:ext cx="8528212" cy="100818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IN"/>
              <a:t>Methodology</a:t>
            </a:r>
            <a:endParaRPr/>
          </a:p>
        </p:txBody>
      </p:sp>
      <p:pic>
        <p:nvPicPr>
          <p:cNvPr id="184" name="Google Shape;184;p7"/>
          <p:cNvPicPr preferRelativeResize="0"/>
          <p:nvPr>
            <p:ph idx="1" type="body"/>
          </p:nvPr>
        </p:nvPicPr>
        <p:blipFill rotWithShape="1">
          <a:blip r:embed="rId3">
            <a:alphaModFix/>
          </a:blip>
          <a:srcRect b="0" l="0" r="0" t="0"/>
          <a:stretch/>
        </p:blipFill>
        <p:spPr>
          <a:xfrm>
            <a:off x="589085" y="1491476"/>
            <a:ext cx="10410091" cy="5227558"/>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196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486630" y="154615"/>
            <a:ext cx="28426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16B0E3"/>
                </a:solidFill>
                <a:latin typeface="Trebuchet MS"/>
                <a:ea typeface="Trebuchet MS"/>
                <a:cs typeface="Trebuchet MS"/>
                <a:sym typeface="Trebuchet MS"/>
              </a:rPr>
              <a:t>Data Preprocessing</a:t>
            </a:r>
            <a:endParaRPr b="0" i="0" sz="2400" u="none" cap="none" strike="noStrike">
              <a:solidFill>
                <a:srgbClr val="16B0E3"/>
              </a:solidFill>
              <a:latin typeface="Trebuchet MS"/>
              <a:ea typeface="Trebuchet MS"/>
              <a:cs typeface="Trebuchet MS"/>
              <a:sym typeface="Trebuchet MS"/>
            </a:endParaRPr>
          </a:p>
        </p:txBody>
      </p:sp>
      <p:sp>
        <p:nvSpPr>
          <p:cNvPr descr="image.png" id="190" name="Google Shape;190;p8"/>
          <p:cNvSpPr/>
          <p:nvPr/>
        </p:nvSpPr>
        <p:spPr>
          <a:xfrm>
            <a:off x="1547531" y="2123952"/>
            <a:ext cx="2769491" cy="2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91" name="Google Shape;191;p8"/>
          <p:cNvPicPr preferRelativeResize="0"/>
          <p:nvPr/>
        </p:nvPicPr>
        <p:blipFill rotWithShape="1">
          <a:blip r:embed="rId3">
            <a:alphaModFix/>
          </a:blip>
          <a:srcRect b="0" l="0" r="0" t="0"/>
          <a:stretch/>
        </p:blipFill>
        <p:spPr>
          <a:xfrm>
            <a:off x="392728" y="652863"/>
            <a:ext cx="2981325" cy="323850"/>
          </a:xfrm>
          <a:prstGeom prst="rect">
            <a:avLst/>
          </a:prstGeom>
          <a:noFill/>
          <a:ln>
            <a:noFill/>
          </a:ln>
        </p:spPr>
      </p:pic>
      <p:sp>
        <p:nvSpPr>
          <p:cNvPr descr="data:image/png;base64,iVBORw0KGgoAAAANSUhEUgAAAesAAAHsCAYAAADy9oUZAAAAOXRFWHRTb2Z0d2FyZQBNYXRwbG90bGliIHZlcnNpb24zLjcuMSwgaHR0cHM6Ly9tYXRwbG90bGliLm9yZy/bCgiHAAAACXBIWXMAAA9hAAAPYQGoP6dpAAAwPUlEQVR4nO3de3RU9bn/8c9MzAXEAEoSLiIhgFLkEkkgRLHCITZY5HKsHGqVAAWPWleIRI6AlQRQCXgU8IKlClG0P0qU1tsBAxIuXhKlBhDxAiJIjkguQDU1QAIz8/uDw8iYADMwZO89+/1aa9ZqvrNn9rMXNU+e5/vd3+3weDweAQAA03IaHQAAADgzkjUAACZHsgYAwORI1gAAmBzJGgAAkyNZAwBgciRrAABMjmQNAIDJkawBADA5kjUAACZHsgYAwE/vvvuuhg4dqrZt28rhcOj1118/62c2bNig3r17KzIyUp07d9aLL74Y8HlJ1gAA+Kmmpka9evXSwoUL/Tp+z549GjJkiAYOHKitW7fqvvvu04QJE7R69eqAzuvgQR4AAATO4XDotdde04gRI057zJQpU7Ry5Upt377dO/bb3/5W33//vQoLC/0+F5U1AMDWamtrVV1d7fOqra0NyneXlJQoLS3NZyw9PV0lJSUBfc9F/h54o3NkQF8MALCvd9yvXvBzuMuvDMr35C36nWbOnOkzlpubqxkzZpz3d5eXlysuLs5nLC4uTtXV1Tpy5IiaNGni1/f4nawBAAhF06ZNU3Z2ts9YZGSkQdE0jGRtQau/+8ToEIIivW0vo0MAYGFuuYPyPZGRkRcsObdu3VoVFRU+YxUVFYqOjva7qpZI1pZEkgMAyeUJTrK+kIkwNTVVq1at8hl75513lJqaGtD3sMAMAAA//fjjj9q6dau2bt0q6cStWVu3blVZWZmkEy31jIwM7/F33323du/erQceeEBffvmlnn32Wb3yyiuaNGlSQOelsgYAWJJbjX/n8ccff6yBAwd6fz451z1mzBi9+OKL2r9/vzdxS1LHjh21cuVKTZo0SU8++aQuv/xyLV68WOnp6QGd1+/7rFkNDgDwV2OsBq/Z3yEo33Nxm71B+Z4LicoaAGBJLhvt6cWcNQAAJkdlbUHcugUAxsxZG4VkbUEkOQCQXDZK1rTBAQAwOSprAIAl0QYHAMDkWA0OAABMg8oaAGBJwdkZ3BpI1gAAS2I1OAAAMA0qawCAJbnsU1iTrAEA1sScNQAAJueSw+gQGg1z1gAAmByVNQDAktzMWQMAYG60wQEAgGlQWQMALMlOlTXJ2oJWf/eJ0SEEBc/lBnA+3B6SNUyMJAcA9kKyBgBYEm1wAABMzmWjNdIkawCAJdlpzto+f5YAAGBRVNYAAEtizhoAAJNzeezTHLbPlQIAYFFU1gAAS3LbqN4kWQMALMlOc9b2+bMEAACLorIGAFiSnRaYkawBAJbkpg0OAADMgsoaAGBJ7A0OAIDJMWcNU1v93SdGhxAUPJcbwPngPmuYGkkOAOyFZA0AsCSXjR6RSbIGAFiSnRaY2edKAQCwKCprAIAluVkNDgCAudEGBwAApkFlDQCwJFaDAwBgcnbaFMU+VwoAgEVRWQMIGaGwFS87FPqPvcEBwIJIdPZip+dZk6wBAJZkp8raPlcKAIBFUVkDACzJTpuikKwBAJbk5j5rAP4IhdXHEguzALMjWQPngSQHGIc2OABYUCh0OvgD0H88dQtoBPxiRbDx74FQRbKGYfjFCuB8uNgUBQAAc7NTG9w+VwoAgEVRWQPnIRTm3SWmJGBNtMEB+IUkBxjHTm1wkjUAwJJ4kAcAADithQsXKj4+XlFRUUpJSdGmTZvOePyCBQt01VVXqUmTJmrfvr0mTZqko0eP+n0+KmsAgCUZ9TzrgoICZWdna9GiRUpJSdGCBQuUnp6uHTt2KDY2tt7xy5Yt09SpU5Wfn69rr71WO3fu1NixY+VwODRv3jy/zkllDQCwJJfHGZRXoObNm6c777xT48aNU7du3bRo0SI1bdpU+fn5DR5fXFys6667Tr/73e8UHx+vX/3qV7rtttvOWo2fimQNALC12tpaVVdX+7xqa2sbPLaurk6lpaVKS0vzjjmdTqWlpamkpKTBz1x77bUqLS31Jufdu3dr1apV+vWvf+13jCRrAIAluT2OoLzy8vLUvHlzn1deXl6D5zxw4IBcLpfi4uJ8xuPi4lReXt7gZ373u99p1qxZ6t+/v8LDw9WpUycNGDBADz74oN/X6vecNfeTAgDMJFhP3cqZNk3Z2dk+Y5GRkUH5bknasGGDZs+erWeffVYpKSnatWuXsrKy9PDDD2v69Ol+fYffyZokBwAIRZGRkX4n51atWiksLEwVFRU+4xUVFWrdunWDn5k+fbpGjx6tCRMmSJJ69Oihmpoa/ed//qf++Mc/yuk8+x8dtMEBAJYUrDZ4ICIiIpSUlKSioqKf4nC7VVRUpNTU1AY/c/jw4XoJOSwsTJLk8Xj8Oi+3bgEALMltUL2ZnZ2tMWPGKDk5WX379tWCBQtUU1OjcePGSZIyMjLUrl0777z30KFDNW/ePF1zzTXeNvj06dM1dOhQb9I+G5I1AAABGDVqlKqqqpSTk6Py8nIlJiaqsLDQu+isrKzMp5J+6KGH5HA49NBDD2nfvn2KiYnR0KFD9eijj/p9TofHzxr8RufIAC8HAGBX77hfveDnmLT1t0H5nvmJy4PyPRcSlTUAwJICnW+2MpI1AMCSeOoW0AhC4d59bmkE0BhI1jAMiQ7A+XAZ9CAPI5CsAQCWZKc5a/s0/AEAsCgqawCAJbHADAAAk3PbaM7aPn+WAABgUVTWAABLctlogRnJGgBgSXaas7bPlQIAYFFU1gAAS7LTfdYkawCAJdlpNTjJGgBgSXaqrJmzBgDA5KisAQCWZKfV4CRrAIAl0QYHAACmQWUNALAkVoMDAGBytMEBAIBpUFkDACzJTpU1yRoAYEl2Sta0wQEAMDkqawCAJdmpsiZZAwAsiVu3AAAwOSrrBqz+7pMLGUejSW/by+gQAAAIiN/JmiQHADATKmsAAEzOTsmaW7cAADA5KmsAgCXZqbImWQMIGaGwEJb1Qf7zkKwBwHpIdAhVJGsAgCWxKQoAACZnpzlrVoMDAGByVNYAAEtigRkAACZnpzY4yRoAYEl2qqyZswYAwOSorAEAlkQbHAAAk/N4jI6g8dAGBwDA5KisAQCWxA5mAGBBPMjDXuy0GpxkDSBkkOgQqkjWAABLYjU4AAAmx2pwAABgGlTWAABLYoEZAAAmR7IGAMDk7LTAjDlrAABMjsoaAGBJdloNTrIGAFiSneasaYMDAGByVNYAAEuyU2VNsgYAWJKNpqxpgwMAYHZU1gAAS6INDgCA2dmoD04bHACAAC1cuFDx8fGKiopSSkqKNm3adMbjv//+e917771q06aNIiMjdeWVV2rVqlV+n4/KGgBgSUa1wQsKCpSdna1FixYpJSVFCxYsUHp6unbs2KHY2Nh6x9fV1enGG29UbGysVqxYoXbt2mnv3r1q0aKF3+ckWQMALMmoHczmzZunO++8U+PGjZMkLVq0SCtXrlR+fr6mTp1a7/j8/HwdOnRIxcXFCg8PlyTFx8cHdE7a4AAAS/J4HEF51dbWqrq62udVW1vb4Dnr6upUWlqqtLQ075jT6VRaWppKSkoa/Mybb76p1NRU3XvvvYqLi1P37t01e/ZsuVwuv6+VZA0AsLW8vDw1b97c55WXl9fgsQcOHJDL5VJcXJzPeFxcnMrLyxv8zO7du7VixQq5XC6tWrVK06dP1xNPPKFHHnnE7xhpgwMArClIc9bTpk1Tdna2z1hkZGRQvluS3G63YmNj9dxzzyksLExJSUnat2+f/vu//1u5ubl+fQfJGgBgScGas46MjPQ7Obdq1UphYWGqqKjwGa+oqFDr1q0b/EybNm0UHh6usLAw79gvfvELlZeXq66uThEREWc9L21wAAD8FBERoaSkJBUVFXnH3G63ioqKlJqa2uBnrrvuOu3atUtut9s7tnPnTrVp08avRC2RrAEAVuUJ0itA2dnZev7557V06VJ98cUXuueee1RTU+NdHZ6RkaFp06Z5j7/nnnt06NAhZWVlaefOnVq5cqVmz56te++91+9z0gaHYVZ/94nRIZy39La9jA4BsC2j7rMeNWqUqqqqlJOTo/LyciUmJqqwsNC76KysrExO50+1cPv27bV69WpNmjRJPXv2VLt27ZSVlaUpU6b4fU6Hx+Nf1/9G58gALwcAGhd/AJrHO+5XL/g5Ov6/hldsB2rP7dPOfpDBqKwBANZko73BSdYAQkaoVKXwj52eusUCMwAATI7KGgBgTbTBAQAwO/u0wUnWAABrslFlzZw1AAAmR2UNALAmG1XWJGsAgDVx6xYAADALKmsAgCUF6xGZVkCyBgBYk42SNW1wAABMjsoaAGBNNlpgRrIGAFiSgzY4AAAwCyprAIA12aiy9jtZr/7ukwsZR6PhebcAECKYs66PJAcAMBUbVdbMWQMAYHLMWQMArMlGlTXJGgBgTTZK1rTBAQAwOSprAIA1sRocAABzYwczAABgGlTWAABrorIGAABmQbIGAMDkaIMDACzJTgvMSNYAAGvi1i0AAEzORpU1c9YAAJgclTUAwJpsVFmTrAEAlmSnBWa0wQEAMDkqawCANdmosvY7Wa/+7pMLGUejSW/by+gQAADBQLKujyQHABdeqBRGCC7a4ABgIqFSGL3jvvDnsNMCM5I1AMCabLSDGavBAQAwOSprAIA10QYHAMDcmLMGAMDsbJSsmbMGAMDkqKwBAJZEGxwAALOzUbKmDQ4AgMlRWQMArMlGlTXJGgBgSXaas6YNDgCAyZGsAQAwOdrgAABrog0OAADMgsoaAGBJdlpgRrIGAFgTyRoAAJOzUbJmzhoAAJOjsgYAWBJz1gAAmJ2NkjVtcAAATI7KGgBgSXZqg1NZAwCsyROk1zlYuHCh4uPjFRUVpZSUFG3atMmvzy1fvlwOh0MjRowI6HwkawAAAlBQUKDs7Gzl5uZq8+bN6tWrl9LT01VZWXnGz33zzTeaPHmyrr/++oDPSbIGAFiTQZX1vHnzdOedd2rcuHHq1q2bFi1apKZNmyo/P/+0n3G5XLr99ts1c+ZMJSQkBHxOkjUAwJIcnuC8amtrVV1d7fOqra1t8Jx1dXUqLS1VWlqad8zpdCotLU0lJSWnjXXWrFmKjY3V+PHjz+laSdYAAFvLy8tT8+bNfV55eXkNHnvgwAG5XC7FxcX5jMfFxam8vLzBz7z//vtasmSJnn/++XOOkdXgAABrCtJq8GnTpik7O9tnLDIyMijf/a9//UujR4/W888/r1atWp3z95CsAQDWFKRkHRkZ6XdybtWqlcLCwlRRUeEzXlFRodatW9c7/uuvv9Y333yjoUOHesfcbrck6aKLLtKOHTvUqVOns56XNjgAwJKCNWcdiIiICCUlJamoqMg75na7VVRUpNTU1HrHd+3aVZ9++qm2bt3qfQ0bNkwDBw7U1q1b1b59e7/OS2UNAEAAsrOzNWbMGCUnJ6tv375asGCBampqNG7cOElSRkaG2rVrp7y8PEVFRal79+4+n2/RooUk1Rs/E5I1AMCaDNrBbNSoUaqqqlJOTo7Ky8uVmJiowsJC76KzsrIyOZ3BbVw7PB6PX5d7o3NkUE8MAAhd77hfveDn6DF5flC+59PHJwXley4k5qwBADA52uAAAGuy0YM8SNYAAGuyUbKmDQ4AgMlRWQMALMlhdACNiGQNALAm2uAAAMAsqKwBAJYU6FahVkayBgBYE8kaAACTs1GyZs4aAACTo7IGAFgSc9YAAJidjZI1bXAAAEyOyhoAYEm0wQEAMDsbJWva4AAAmByVNQDAkmiDAwBgdjZK1rTBAQAwOSprAIA12aiyJlkDACyJOWsAAMzORsmaOWsAAEyOyhoAYEkOj31Ka5I1AMCa7JOraYMDAGB2VNYAAEtiNTgAAGZno2RNGxwAAJOjsgYAWBJtcAB+Wf3dJ0aHEBTpbXsZHQIQOJI1AH+Q5ADj2KmyZs4aAACTo7IGAFiTjSprkjUAwJJogwMAANOgsgYAWBMP8gAAwNxogwMAANOgsgYAWJONKmuSNQDAkhxuoyNoPLTBAQAwOSprAIA10QYH4A8e5AEYx06rwUnWwHkgyQEGstF91sxZAwBgclTWAABLog0OAIDZ2ShZ0wYHAMDkqKwBAJZEGxwAALNjNTgAADALKmsAgCXRBgcAwOxslKxpgwMAYHJU1gAAS6INDgCA2bntk61J1gAAa7JPrmbOGgAAs6OyBgBYEnPWAACYHTuYAQAAsyBZAwAsyeEJzutcLFy4UPHx8YqKilJKSoo2bdp02mOff/55XX/99WrZsqVatmyptLS0Mx7fEJI1AMCaPEF6BaigoEDZ2dnKzc3V5s2b1atXL6Wnp6uysrLB4zds2KDbbrtN69evV0lJidq3b69f/epX2rdvn9/ndHg8/jX9b3SO9PtLcWGt/u4To0MIivS2vYwOAcAF8o771Qt+joG/mhuU71m/ZkpAx6ekpKhPnz565plnJElut1vt27dXZmampk6detbPu1wutWzZUs8884wyMjL8OicLzCyIJAcAkiNIC8xqa2tVW1vrMxYZGanIyMh6x9bV1am0tFTTpk3zjjmdTqWlpamkpMSv8x0+fFjHjh3TpZde6neMtMEBANbkDs4rLy9PzZs393nl5eU1eMoDBw7I5XIpLi7OZzwuLk7l5eV+hT1lyhS1bdtWaWlpfl8qlTUAwNamTZum7Oxsn7GGqupgmDNnjpYvX64NGzYoKirK78+RrAEAlhSsNvjpWt4NadWqlcLCwlRRUeEzXlFRodatW5/xs48//rjmzJmjtWvXqmfPngHFSBscAGBNBqwGj4iIUFJSkoqKirxjbrdbRUVFSk1NPe3nHnvsMT388MMqLCxUcnJyYCcVlTUAwKoM2sEsOztbY8aMUXJysvr27asFCxaopqZG48aNkyRlZGSoXbt23nnvuXPnKicnR8uWLVN8fLx3brtZs2Zq1qyZX+ckWQMAEIBRo0apqqpKOTk5Ki8vV2JiogoLC72LzsrKyuR0/tS4/tOf/qS6ujrdeuutPt+Tm5urGTNm+HVO7rMGAARdY9xnnXbD7KB8z9qNDwbley4kKmsAISMUNgxiH4UA2OhBHiRrACGDRIdQRbIGAFiSw210BI2HZA0AsCba4DCzUJiXk2hZAoC/SNYWRJIDAJ3T4y2timQNALCkYG03agVsNwoAgMlRWQMArMlGlTXJGgBgTdy6BQCAuTFnDQAATIPKGgBgTTaqrEnWAABrIlkDgPWEwu5+bHqEhpCsAYQMEp3NsBocAABzYzU4AAAwDSprAIA12aiyJlkDAKzJRsmaNjgAACZHZQ0AsCYbVdYkawCANXHrFgAA5satWwAAwDSorAEA1mSjyppkDQCwJrd9kjVtcAAATI7KGgBgTbTBAQAwORsla9rgAACYHJU1AMCabFRZk6wBANbEanAAAGAWVNYAAGvy2GdzcJI1AMCamLMGAMDkmLMGAABmQWUNw6z+7hOjQzhv6W17GR0CYF+0wYELj0QH4LzYKFnTBgcAwOSorAEA1mSjyppkDQCwJrd97rOmDQ4AgMlRWQMArIk2OAAAJkeyBmAnoXDPu8TtgAhdJGsAJDlYk422GyVZAwAsycNTtwAAMDkbVdbcugUAgMlRWQMArInV4AAAmBw7mAEAALOgsgYAWBNtcAAAzM1DGxwAAJgFlTUAwJpogwMAYHJsigIAAMyCyhoAYE3sDQ4AgLl5bNQGJ1kDAKzJRpU1c9YAAARo4cKFio+PV1RUlFJSUrRp06YzHv/qq6+qa9euioqKUo8ePbRq1aqAzkeyBgBYksftCcorUAUFBcrOzlZubq42b96sXr16KT09XZWVlQ0eX1xcrNtuu03jx4/Xli1bNGLECI0YMULbt2/3+5wOj8e/G9VudI70+0sBAPb2jvvVC36OYOWlQGNNSUlRnz599Mwzz0iS3G632rdvr8zMTE2dOrXe8aNGjVJNTY3+53/+xzvWr18/JSYmatGiRX6dk8oaAGBrtbW1qq6u9nnV1tY2eGxdXZ1KS0uVlpbmHXM6nUpLS1NJSUmDnykpKfE5XpLS09NPe3yDPCZx9OhRT25urufo0aNGh3LOQuEaPB6uw0xC4Ro8ntC4jlC4Bo8ndK4jmHJzcz2SfF65ubkNHrtv3z6PJE9xcbHP+H/91395+vbt2+BnwsPDPcuWLfMZW7hwoSc2NtbvGP1ug19o1dXVat68uX744QdFR0cbHc45CYVrkLgOMwmFa5BC4zpC4Rqk0LmOYKqtra1XSUdGRioyMrLesd99953atWun4uJipaamescfeOABbdy4UR999FG9z0RERGjp0qW67bbbvGPPPvusZs6cqYqKCr9i5NYtAICtnS4xN6RVq1YKCwurl2QrKirUunXrBj/TunXrgI5vCHPWAAD4KSIiQklJSSoqKvKOud1uFRUV+VTap0pNTfU5XpLeeeed0x7fECprAAACkJ2drTFjxig5OVl9+/bVggULVFNTo3HjxkmSMjIy1K5dO+Xl5UmSsrKydMMNN+iJJ57QkCFDtHz5cn388cd67rnn/D6naZJ1ZGSkcnNz/W5FmFEoXIPEdZhJKFyDFBrXEQrXIIXOdRhp1KhRqqqqUk5OjsrLy5WYmKjCwkLFxcVJksrKyuR0/tS4vvbaa7Vs2TI99NBDevDBB9WlSxe9/vrr6t69u9/nNM0CMwAA0DDmrAEAMDmSNQAAJkeyBgDA5EjWAACYHMkaZ/Xjjz8aHQIA2BrJ+jy43W7NnTtX1113nfr06aOpU6fqyJEjRocVkPnz55/x/X/9619KT09vpGjO33vvvac77rhDqamp2rdvnyTp5Zdf1vvvv29wZABw7gy5z9rpdMrhcJzxGIfDoePHjzdSROfm0Ucf1YwZM5SWlqYmTZroySefVGVlpfLz840OzW8PPvigLrvsMmVkZNR7r6amRoMHD9bBgwcNiCxwf/vb3zR69Gjdfvvt2rJli3ev3x9++EGzZ88O+GHvRrnhhhs0fvx4jRw5Uk2aNDE6nPPy1Vdfaf369aqsrJTb7fZ5Lycnx6Cozq66utrvY9lfG43BkPus33jjjdO+V1JSoqeeekput1tHjx5txKgC16VLF02ePFl33XWXJGnt2rUaMmSIjhw54nNDvJmtWLFCo0ePVkFBgYYNG+Ydr6mp8T5MfePGjWrTpo2BUfrnmmuu0aRJk5SRkaFLLrlEn3zyiRISErRlyxbddNNNKi8vNzpEv9x3331atmyZamtr9R//8R8aP368+vXrZ3RYAXv++ed1zz33qFWrVmrdurXPH+gOh0ObN282MLoz86eg8Hg8cjgccrlcjRRVYJ566im/j504ceIFjATBYJpNUXbs2KGpU6fqrbfe0u23365Zs2apQ4cORod1RpGRkdq1a5fat2/vHYuKitKuXbt0+eWXGxhZYBYvXqysrCytXLlSAwYM8FbU5eXl2rhxo9q2bWt0iH5p2rSpPv/8c8XHx/sk6927d6tbt26m/+PvVMePH9ebb76ppUuX6u2331bnzp31+9//XqNHj/bukmR2HTp00B/+8AdNmTLF6FACtnHjRr+PveGGGy5gJOeuY8eOfh3ncDi0e/fuCxwNzpvfD9O8QPbt2+eZMGGCJzw83HPzzTd7Pv30U6ND8pvT6fRUVlb6jDVr1syze/dugyI6d3PnzvVER0d71q9f77n++us9CQkJnv/93/81OqyAdOzY0fPOO+94PJ4T/w5ff/21x+PxeJYuXer5xS9+YWRo56WiosLz8MMPe6Kiojzh4eGe4cOHe4qKiowO66wuueQS778BgPNj2N7gJ+cRn376aSUmJqqoqEjXX3+9UeGcE4/Ho7Fjx/rssXv06FHdfffduvjii71jf//7340ILyAPPPCADh06pEGDBik+Pl4bNmywVHdAku68805lZWUpPz9fDodD3333nUpKSjR58mRNnz7d6PDOyaZNm/TCCy9o+fLlio2N1dixY7Vv3z7dfPPN+sMf/qDHH3/c6BBPa+TIkVqzZo3uvvtuo0MJ2LZt2/w+tmfPnhcwkuCqq6vTnj171KlTJ110kWkeDQE/GNIGf+yxxzR37ly1bt1as2fP1vDhwxs7hKA4+YSVs3nhhRcucCTn7pZbbvH5edWqVerVq5fatWvnM26FPzg8Ho9mz56tvLw8HT58WNKJqYrJkyfr4YcfNjg6/1VWVurll1/WCy+8oK+++kpDhw7VhAkTlJ6e7p1Hff/99zV48GDT3VZ36jxpTU2N5s2bpyFDhqhHjx4KDw/3OdbM86Qn56zP9uvRzHPWpzp8+LAyMzO1dOlSSdLOnTuVkJCgzMxMtWvXTlOnTjU4QpyNIcna6XSqSZMmSktLU1hY2GmPs0KCsLpQ+INDklwulz744AP17NlTTZs21a5du/Tjjz+qW7duatasmdHhBSQiIkKdOnXS73//e40dO1YxMTH1jqmurtbw4cO1fv16AyI8vVCZJ927d6/fx5p9bY104hGNH3zwgRYsWKDBgwdr27ZtSkhI0BtvvKEZM2Zoy5YtRoeIszAkWY8dO/asKy0l8ycImEtUVJS++OILvxOGWb333nuWmxI6m5O/Zvz57x7B16FDBxUUFKhfv34+iy937dql3r17B3SrGoxhyKTFiy++aMRpEeK6d++u3bt3Wz5Z5+bm6u9//7tatGjhM15dXa0RI0Zo3bp1xgR2DpYsWaL58+frq6++knTidsf77rtPEyZMMDiywH3++ecqKytTXV2dz/iptzyaVVVVlWJjY+uN19TU8AeURbDCACHjkUce8c5PJyUl+Szyk6yzecXGjRvrJQTpxOLF9957z4CIzk1OTo7mzZunzMxMpaamSjqxj8KkSZNUVlamWbNmGRyhf3bv3q1///d/16effuozj30yyVlhzjo5OVkrV65UZmampJ9iX7x4sfffBuZmmvusgfN16kY0p1YLHpNvXnHSyRXIiYmJWrdunS699FLvey6XS4WFhfrzn/+sb775xqAIAxMTE6OnnnpKt912m8/4X//6V2VmZurAgQMGRRaYoUOHKiwsTIsXL1bHjh21adMmHTx4UPfff78ef/xxS0xZvP/++7rpppt0xx136MUXX9Rdd92lzz//XMXFxdq4caOSkpKMDhFnQWWNkGG2xVaBSkxMlMPhkMPh0L/927/Ve79JkyZ6+umnDYjs3Bw7dkzJycn1xpOSkky/lfCpSkpKtG7dOrVq1UpOp1NOp1P9+/dXXl6eJk6caInFWf3799fWrVs1Z84c9ejRQ2vWrFHv3r1VUlKiHj16GB0e/EBlDZjE3r175fF4lJCQoE2bNvmsAo+IiFBsbOwZ754wm8zMTIWHh2vevHk+45MnT9aRI0e0cOFCgyILTMuWLbV582Z17NhRnTp10uLFizVw4EB9/fXX6tGjh/c2QeBCorJGyHj33XfP+P4vf/nLRork3Jy8BejnD7ywsiVLlmjNmjXevc0/+ugjlZWVKSMjQ9nZ2d7jfp7QzaR79+765JNP1LFjR6WkpOixxx5TRESEnnvuOSUkJBgdnt9cLpdee+01ffHFF5Kkbt26afjw4WyOYhFU1ggZDT085dS5azPPWb/55pu66aabFB4erjfffPOMx1ph9bEkDRw40K/jHA6HqVe4r169WjU1Nbrlllu0a9cu3Xzzzdq5c6cuu+wyFRQUNDhlYTafffaZhg0bpvLycl111VWSTmyMEhMTo7feekvdu3c3OEKcDckaIeOHH37w+fnYsWPasmWLpk+frkcffVSDBg0yKLKzczqdKi8vV2xs7Bmf2GaFhXKhYNu2berevftp/y0OHTqkli1bWua2p9TUVMXExGjp0qVq2bKlJOmf//ynxo4dq6qqKhUXFxscIc6GZI2Qt3HjRmVnZ6u0tNToUGARYWFh2r9/v2JjY5WQkKB//OMfuuyyy4wO65w1adJEH3/8sa6++mqf8e3bt6tPnz46cuSIQZHBX9Z46DJwHuLi4rRjxw6jw4CFtGjRQnv27JEkffPNN5ZfR3DllVeqoqKi3nhlZaU6d+5sQEQIFCsLEDJ+/qQkj8ej/fv3a86cOUpMTDQmKD+d+gCMszHzAzBCxW9+8xvdcMMNatOmjRwOh5KTk0+7Et+se5yfuoXoydvMZsyY4V3s9+GHH2rWrFmaO3euUSEiALTBETJO96Skfv36KT8/X127djUosrP7+RapVVVVOnz4sHfL0e+//15NmzZVbGysaZNDqCksLNSuXbs0ceJEzZo1S5dcckmDx2VlZTVyZP45+d/DST/fee3Un1kHYX5U1ggZJ9uWJzmdTsXExCgqKsqgiPx3auzLli3Ts88+qyVLlnhX7u7YsUN33nmn7rrrLqNCtJ3BgwdLkkpLS5WVlXXaZG1WVt8kCL6orBEyXnrpJY0aNUqRkZE+43V1dVq+fLkyMjIMiiwwnTp10ooVK3TNNdf4jJeWlurWW2+t90cJgNBHskbIOHUF76kOHjyo2NhYy7T6mjZtqo0bN6pPnz4+45s2bdKAAQPYMauR1dTUaM6cOSoqKlJlZWW9xWZWmpY4fPhwg08O69mzp0ERwV+0wREyTj6w4+e+/fZbNW/e3ICIzs2gQYN01113afHixerdu7ekE1X1Pffco7S0NIOjs58JEyZo48aNGj16tHfBmdVUVVVp3Lhxevvttxt83yp/yNoZyRqWd80113gfgDFo0CCf7RNdLpf27NnjnX+0gvz8fI0ZM0bJyckKDw+XJB0/flzp6elavHixwdHZz9tvv62VK1fquuuuMzqUc3bffffp+++/10cffaQBAwbotddeU0VFhR555BE98cQTRocHP5CsYXkjRoyQJG3dulXp6elq1qyZ972IiAjFx8frN7/5jUHRBS4mJkarVq3Szp079eWXX0qSunbtqiuvvNLgyOypZcuWPo8rtaJ169bpjTfeUHJyspxOpzp06KAbb7xR0dHRysvL05AhQ4wOEWfBnDVCxtKlSzVq1ChLrP6GdfzlL3/RG2+8oaVLl6pp06ZGh3NOoqOjtW3bNsXHx6tDhw5atmyZrrvuOu3Zs0dXX3016yAsgMoaIWPMmDFGh3DOsrOz9fDDD+viiy/2eRpVQ8z8hKpQ9MQTT+jrr79WXFyc4uPjvVMTJ23evNmgyPx31VVXaceOHYqPj1evXr305z//WfHx8Vq0aJHatGljdHjwA8kaIcPlcmn+/Pl65ZVXGlzxeujQIYMiO7stW7bo2LFj3v99OlZc3GR1J6dZrCwrK0v79++XJOXm5mrw4MH6y1/+ooiICC1dutTg6OAP2uAIGTk5OVq8eLHuv/9+PfTQQ/rjH/+ob775Rq+//rpycnLYphP4P4cPH9aXX36pK664Qq1atTI6HPiBZI2Q0alTJz311FMaMmSILrnkEm3dutU79uGHH2rZsmVGhwg0mrNNp5yKqRXzow2OkFFeXq4ePXpIkpo1a+Z9vvXNN9+s6dOnGxlaQI4ePaqnn35a69evb3ATDivMkVrdpZdeqp07d6pVq1ZnfW61WadXzjSdciqmVqyBZI2Qcfnll2v//v264oor1KlTJ61Zs0a9e/fWP/7xj3pbkJrZ+PHjtWbNGt16663q27cvv0wNMH/+fO9e4AsWLDA2mHPE3uChhTY4QsbUqVMVHR2tBx98UAUFBbrjjjsUHx+vsrIyTZo0SXPmzDE6RL80b95cq1atsvQmHACCi2SNkPXhhx+quLhYXbp00dChQ40Ox2/dunXT8uXL2a/ZhI4ePVrvLoPo6GiDooGdkKwREo4dO6a77rpL06dPr/dsaKt5++239dRTT2nRokXq0KGD0eHYXk1NjaZMmaJXXnlFBw8erPc++2qjMTiNDgAIhvDwcP3tb38zOoygSE5O1tGjR5WQkKBLLrlEl156qc8LjeuBBx7QunXr9Kc//UmRkZFavHixZs6cqbZt2+qll14yOjzYBJU1QsaYMWOUmJioSZMmGR3KeUlLS1NZWZnGjx+vuLi4egvMrLxTmxVdccUVeumllzRgwABFR0dr8+bN6ty5s15++WX99a9/1apVq4wOETbAanCEjC5dumjWrFn64IMPlJSUpIsvvtjnfatsilJcXKySkhL16tXL6FCgE7dmJSQkSDoxP33yVq3+/fvrnnvuMTI02AjJGiFjyZIlatGihUpLS1VaWurznsPhsEyy7tq1q44cOWJ0GPg/CQkJ2rNnj6644gp17dpVr7zyivr27au33npLLVq0MDo82ARtcMBk1qxZo5kzZ+rRRx9Vjx496j04gtXHjWv+/PkKCwvTxIkTtXbtWg0dOlQej0fHjh3TvHnzlJWVZXSIsAGSNUJOXV2d9uzZo06dOumii6zXPHI6T6z7/PlctcfjkcPhYPVxIzp27JgGDx6sRYsWqUuXLpKkvXv3qrS0VJ07d+b2OjQa6/0mA07j8OHDyszM9D5FaOfOnUpISFBmZqbatWunqVOnGhyhf9h5yjzCw8O1bds2n7EOHTpwSx0aHZU1QkZWVpY++OADLViwQIMHD9a2bduUkJCgN954QzNmzPB7r2TgVJMmTVJkZKRldsBDaKKyRsh4/fXXVVBQoH79+vm0kK+++mp9/fXXBkYWmHffffeM7//yl79spEggScePH1d+fr7Wrl3b4F0GPLEKjYFkjZBRVVWl2NjYeuM1NTWWehjGgAED6o2dGj9z1o1r+/bt6t27t6QTUyunstL/r2BtJGuEjOTkZK1cuVKZmZmSfvpFunjxYqWmphoZWkD++c9/+vx87NgxbdmyRdOnT9ejjz5qUFT2xRoCmAHJGiFj9uzZuummm/T555/r+PHjevLJJ/X555+ruLhYGzduNDo8vzVv3rze2I033qiIiAhlZ2fXu4ccQOhjb3CEjP79+2vr1q06fvy4evTooTVr1ig2NlYlJSVKSkoyOrzzFhcXpx07dhgdBgADsBocMJmf3yrk8Xi0f/9+zZkzR8ePH9f7779vUGQAjEKyRkhxuVx67bXX9MUXX0g68Wzo4cOHW2pzFKfTKYfDoZ//p9mvXz/l5+era9euBkUGwCgka4SMzz77TMOGDVN5ebmuuuoqSSdW78bExOitt95S9+7dDY7QP3v37vX52el0KiYmRlFRUQZFBMBoJGuEjNTUVMXExGjp0qVq2bKlpBMrq8eOHauqqioVFxcbHKH/ioqKVFRUpMrKSrndbp/38vPzDYoKgFFI1ggZTZo00ccff6yrr77aZ3z79u3q06ePZZ5kNXPmTM2aNUvJyclq06ZNvXt5X3vtNYMiA2AU60zkAWdx5ZVXqqKiol6yrqysVOfOnQ2KKnCLFi3Siy++qNGjRxsdCgCT4NYthIy8vDxNnDhRK1as0Lfffqtvv/1WK1as0H333ae5c+equrra+zKzuro6XXvttUaHAcBEaIMjZJx8tKT00+5lJ//vferPZn/M5JQpU9SsWTNNnz7d6FAAmARtcIQMK28LmZ2d7f3fbrdbzz33nNauXauePXsqPDzc51geHAHYD5U1YAIDBw706ziHw6F169Zd4GgAmA3JGiHl6NGj2rZtW4O3PA0bNsygqADg/NAGR8goLCxURkaGDhw4UO89s89TA8CZsBocISMzM1MjR47U/v375Xa7fV4kagBWRhscISM6OlpbtmxRp06djA4FAIKKyhoh49Zbb9WGDRuMDgMAgo7KGiHj8OHDGjlypGJiYtSjR496tzxNnDjRoMgA4PyQrBEylixZorvvvltRUVG67LLLfPbUdjgc2r17t4HRAcC5I1kjZLRu3VoTJ07U1KlTfXYzAwCr4zcaQkZdXZ1GjRpFogYQcvithpAxZswYFRQUGB0GAAQdm6IgZLhcLj322GNavXo1e2oDCCnMWSNknGl/bfbUBmBlJGsAAEyOOWuEnF27dmn16tU6cuSIpJ+eaQ0AVkWyRsg4ePCgBg0apCuvvFK//vWvtX//fknS+PHjdf/99xscHQCcO5I1QsakSZMUHh6usrIyNW3a1Ds+atQoFRYWGhgZAJwfVoMjZKxZs0arV6/W5Zdf7jPepUsX7d2716CoAOD8UVkjZNTU1PhU1CcdOnRIkZGRBkQEAMFBskbIuP766/XSSy95f3Y4HHK73XrsscfOeFsXAJgdt24hZGzfvl2DBg1S7969tW7dOg0bNkyfffaZDh06pA8++IDnXAOwLCprhIzo6Gh98cUX6t+/v4YPH66amhrdcsst2rJlS73dzADASqisETLCwsK0f/9+xcbG+owfPHhQsbGxcrlcBkUGAOeHyhoh43R/d/7444+Kiopq5GgAIHi4dQuWl52dLenEgrKcnByfFeEul0sfffSREhMTDYoOAM4fyRqWt2XLFkknKutPP/1UERER3vciIiLUq1cvTZ482ajwAOC8MWeNkDFu3Dg9+eSTio6ONjoUAAgqkjUAACbHAjMAAEyOZA0AgMmRrAEAMDmSNQAAJkeyBgDA5EjWAACYHMkaAACTI1kDAGBy/x+Jv7U+c15X9QAAAABJRU5ErkJggg==" id="192" name="Google Shape;192;p8"/>
          <p:cNvSpPr/>
          <p:nvPr/>
        </p:nvSpPr>
        <p:spPr>
          <a:xfrm flipH="1" rot="10800000">
            <a:off x="3759077" y="2001302"/>
            <a:ext cx="3520954" cy="3022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93" name="Google Shape;193;p8"/>
          <p:cNvPicPr preferRelativeResize="0"/>
          <p:nvPr/>
        </p:nvPicPr>
        <p:blipFill rotWithShape="1">
          <a:blip r:embed="rId4">
            <a:alphaModFix/>
          </a:blip>
          <a:srcRect b="0" l="0" r="0" t="0"/>
          <a:stretch/>
        </p:blipFill>
        <p:spPr>
          <a:xfrm>
            <a:off x="468472" y="1701312"/>
            <a:ext cx="4676775" cy="4686300"/>
          </a:xfrm>
          <a:prstGeom prst="rect">
            <a:avLst/>
          </a:prstGeom>
          <a:noFill/>
          <a:ln>
            <a:noFill/>
          </a:ln>
        </p:spPr>
      </p:pic>
      <p:sp>
        <p:nvSpPr>
          <p:cNvPr id="194" name="Google Shape;194;p8"/>
          <p:cNvSpPr txBox="1"/>
          <p:nvPr/>
        </p:nvSpPr>
        <p:spPr>
          <a:xfrm>
            <a:off x="1688260" y="1184317"/>
            <a:ext cx="142133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Before</a:t>
            </a:r>
            <a:endParaRPr b="0" i="0" sz="1800" u="none" cap="none" strike="noStrike">
              <a:solidFill>
                <a:srgbClr val="16B0E3"/>
              </a:solidFill>
              <a:latin typeface="Trebuchet MS"/>
              <a:ea typeface="Trebuchet MS"/>
              <a:cs typeface="Trebuchet MS"/>
              <a:sym typeface="Trebuchet MS"/>
            </a:endParaRPr>
          </a:p>
        </p:txBody>
      </p:sp>
      <p:cxnSp>
        <p:nvCxnSpPr>
          <p:cNvPr id="195" name="Google Shape;195;p8"/>
          <p:cNvCxnSpPr/>
          <p:nvPr/>
        </p:nvCxnSpPr>
        <p:spPr>
          <a:xfrm flipH="1">
            <a:off x="5345723" y="652863"/>
            <a:ext cx="35169" cy="6059798"/>
          </a:xfrm>
          <a:prstGeom prst="straightConnector1">
            <a:avLst/>
          </a:prstGeom>
          <a:noFill/>
          <a:ln cap="flat" cmpd="sng" w="38100">
            <a:solidFill>
              <a:schemeClr val="accent1"/>
            </a:solidFill>
            <a:prstDash val="solid"/>
            <a:round/>
            <a:headEnd len="sm" w="sm" type="none"/>
            <a:tailEnd len="sm" w="sm" type="none"/>
          </a:ln>
        </p:spPr>
      </p:cxnSp>
      <p:sp>
        <p:nvSpPr>
          <p:cNvPr descr="data:image/png;base64,iVBORw0KGgoAAAANSUhEUgAAAggAAAHsCAYAAAC3wVVqAAAAOXRFWHRTb2Z0d2FyZQBNYXRwbG90bGliIHZlcnNpb24zLjcuMSwgaHR0cHM6Ly9tYXRwbG90bGliLm9yZy/bCgiHAAAACXBIWXMAAA9hAAAPYQGoP6dpAABC5ElEQVR4nO3deXgUVdr38V83kgSEEJYsgEAIIIsskQRCGB3AxEkUFR6iAwzKYgR0JECCjwZHFnE0uCCIy2QcQEFlQFxQFiOYACq0gAFEVkVQHpFOkAgMQbL2+wcvPbQdII0pOtV8P9dV15jTp07d1Y7k5j7nVFkcDodDAAAA57B6OwAAAFD9kCAAAAA3JAgAAMANCQIAAHBDggAAANyQIAAAADckCAAAwA0JAgAAcEOCAAAA3JAgAAAANyQIAAB46OWXX1Z4eLgCAgIUExOjTZs2nbfvzp07lZSUpPDwcFksFs2aNeuSxjx9+rQefPBBNWzYUHXq1FFSUpLy8vKq8rZckCAAAOCBxYsXKy0tTVOmTNGWLVvUpUsXJSQkKD8/v8L+p06dUkREhKZPn66wsLBLHjM1NVXLli3TkiVLtG7dOv30008aMGCAIfcoSRZe1gQAQOXFxMSoW7dueumllyRJ5eXlatasmVJSUpSenn7Bc8PDwzV+/HiNHz/eozGPHz+u4OBgLVy4UHfeeackac+ePWrfvr1sNpt69OhR5fdJBQEAcEUrKirSiRMnXI6ioqIK+xYXFys3N1fx8fHONqvVqvj4eNlstku6fmXGzM3NVUlJiUufdu3aqXnz5pd83Yu5qrIdI2bPMCQAAIDv2T92guHXKLdfWyXjZGT+RY8//rhL25QpUzR16lS3vj///LPKysoUGhrq0h4aGqo9e/Zc0vUrM6bdbpefn5+CgoLc+tjt9ku67sVUOkEAAMAXTZw4UWlpaS5t/v7+Xoqm+iBBAACYUrnKq2Qcf3//SicEjRo1Uo0aNdx2D+Tl5Z13AWJVjBkWFqbi4mIdO3bMpYrwe657MaxBAACYUpmjvEoOT/j5+SkqKkrZ2dnOtvLycmVnZys2NvaS7qMyY0ZFRalmzZouffbu3auDBw9e8nUvhgoCAAAeSEtL07BhwxQdHa3u3btr1qxZKiws1IgRIyRJQ4cOVdOmTZWRkSHpzCLEXbt2Of/50KFD2rZtm+rUqaPWrVtXasx69eopOTlZaWlpatCggQIDA5WSkqLY2FhDdjBIJAgAAJMql3d26Q8cOFBHjhzR5MmTZbfbFRkZqaysLOciw4MHD8pq/W+B/qefftL111/v/Pm5557Tc889p169emnt2rWVGlOSZs6cKavVqqSkJBUVFSkhIUGvvPKKYfdZ6ecgsIsBAFBZl2MXQ+HhFlUyztWNf6iScXwNFQQAgCmV8Zw/Q7FIEQAAuKGCAAAwJW+tQbhSkCAAAEypjATBUEwxAAAAN1QQAACmxBSDsUgQAACmxC4GYzHFAAAA3FBBAACYUtW8qgnnQ4IAADAldjEYiykGAADghgoCAMCUyiggGIoEAQBgSqxBMBYJAgDAlMpk8XYIPo01CAAAwA0VBACAKZWzBsFQJAgAAFNiisFYTDEAAAA3VBAAAKZEBcFYJAgAAFMqd5AgGIkpBgAA4IYKAgDAlJhiMBYJAgDAlMooghuKBAEAYEqsQTAW6RcAAHBDBQEAYEqsQTAWCQIAwJTKHBTBjcS3CwAA3FBBAACYUjl/xzUUCQIAwJRYg2As0i8AAOCGCgIAwJRYpGgsEgQAgCmVM8VgKNIvAADghgoCAMCUeBeDsfh2AQCmVOawVslxKV5++WWFh4crICBAMTEx2rRp0wX7L1myRO3atVNAQIA6deqklStXunxusVgqPJ599llnn/DwcLfPp0+ffknxVwYJAgDAlMplrZLDU4sXL1ZaWpqmTJmiLVu2qEuXLkpISFB+fn6F/Tds2KDBgwcrOTlZW7duVf/+/dW/f3/t2LHD2efw4cMux7x582SxWJSUlOQy1rRp01z6paSkeBx/ZVkcDoejMh0jZs8wLAgAgG/ZP3aC4df4YH9klYzTL2KbR/1jYmLUrVs3vfTSS5Kk8vJyNWvWTCkpKUpPT3frP3DgQBUWFmr58uXOth49eigyMlKZmZkVXqN///76z3/+o+zsbGdbeHi4xo8fr/Hjx3sU76WiggAAMKUyh6VKjqKiIp04ccLlKCoqqvCaxcXFys3NVXx8vLPNarUqPj5eNputwnNsNptLf0lKSEg4b/+8vDytWLFCycnJbp9Nnz5dDRs21PXXX69nn31WpaWllf26PEaCAAAwpTJZq+TIyMhQvXr1XI6MjIwKr/nzzz+rrKxMoaGhLu2hoaGy2+0VnmO32z3qP3/+fNWtW1cDBgxwaR87dqwWLVqkNWvWaPTo0Xrqqaf08MMPV/br8hi7GAAAV7SJEycqLS3Npc3f399L0Ujz5s3TkCFDFBAQ4NJ+boydO3eWn5+fRo8erYyMDEPiJUEAAJhSeRU9SdHf37/Sv2AbNWqkGjVqKC8vz6U9Ly9PYWFhFZ4TFhZW6f6fffaZ9u7dq8WLF180lpiYGJWWlur7779X27ZtKxW/J5hiAACYUlVNMXjCz89PUVFRLosHy8vLlZ2drdjY2ArPiY2NdekvSatXr66w/9y5cxUVFaUuXbpcNJZt27bJarUqJCTEo3uoLCoIAAB4IC0tTcOGDVN0dLS6d++uWbNmqbCwUCNGjJAkDR06VE2bNnWuYxg3bpx69eqlGTNmqG/fvlq0aJG+/PJLvfrqqy7jnjhxQkuWLNGMGe67Bm02mzZu3Kg+ffqobt26stlsSk1N1d1336369esbcp8kCAAAUypzeOddDAMHDtSRI0c0efJk2e12RUZGKisry7kQ8eDBg7Ja/1uZ6NmzpxYuXKjHHntMjz76qNq0aaOlS5eqY8eOLuMuWrRIDodDgwcPdrumv7+/Fi1apKlTp6qoqEgtW7ZUamqq29qJqsRzEAAAVe5yPAdh/rc9q2ScYW02VMk4voY1CAAAwA1TDAAAU7rU9yigckgQAACmVC7vrEG4UpAgAABMiQqCsfh2AQCAGyoIAABT8vQhR/AMCQIAwJTKvfQchCsF6RcAAHBDBQEAYEpMMRiLBAEAYEpV9TZHVIxvFwAAuKGCAAAwpTIelGQoEgQAgCkxxWAsvl0AAOCGCgIAwJSYYjAWCQIAwJSYYjAWCQIAwJR4WZOx+HYBAIAbKggAAFMqZw2CoUgQAACmxBSDsfh2AQCAGyoIAABT4nXPxiJBAACYEm9zNBbfLgAAcEMFAQBgSkwxGIsEAQBgSuUUwQ3FtwsAANxQQQAAmFIZUwyGIkEAAJgSaxCMRYIAADAl3uZoLL5dAADghgoCAMCUynhZk6FIEAAApsQaBGMxxQAAANxQQQAAmBKLFI3FtwsAMKVyWarkuBQvv/yywsPDFRAQoJiYGG3atOmC/ZcsWaJ27dopICBAnTp10sqVK10+Hz58uCwWi8uRmJjo0qegoEBDhgxRYGCggoKClJycrJMnT15S/JVBggAAgAcWL16stLQ0TZkyRVu2bFGXLl2UkJCg/Pz8Cvtv2LBBgwcPVnJysrZu3ar+/furf//+2rFjh0u/xMREHT582Hn8+9//dvl8yJAh2rlzp1avXq3ly5fr008/1ahRowy7T4vD4XBUpmPE7BmGBQEA8C37x04w/BojNo+oknFe6/aaR/1jYmLUrVs3vfTSS5Kk8vJyNWvWTCkpKUpPT3frP3DgQBUWFmr58uXOth49eigyMlKZmZmSzlQQjh07pqVLl1Z4zd27d6tDhw7avHmzoqOjJUlZWVm69dZb9eOPP6pJkyYe3UNlUEEAAJhSucNaJYcniouLlZubq/j4eGeb1WpVfHy8bDZbhefYbDaX/pKUkJDg1n/t2rUKCQlR27Zt9cADD+jo0aMuYwQFBTmTA0mKj4+X1WrVxo0bPbqHymKRIgDgilZUVKSioiKXNn9/f/n7+7v1/fnnn1VWVqbQ0FCX9tDQUO3Zs6fC8e12e4X97Xa78+fExEQNGDBALVu21HfffadHH31Ut9xyi2w2m2rUqCG73a6QkBCXMa666io1aNDAZZyqRAUBAGBK5Q5LlRwZGRmqV6+ey5GRkXFZ72XQoEG644471KlTJ/Xv31/Lly/X5s2btXbt2ssax7moIAAATOlSdyD81sSJE5WWlubSVlH1QJIaNWqkGjVqKC8vz6U9Ly9PYWFhFZ4TFhbmUX9JioiIUKNGjbRv3z7FxcUpLCzMbRFkaWmpCgoKLjjO70EFAQBgSlVVQfD391dgYKDLcb4Ewc/PT1FRUcrOzv5vHOXlys7OVmxsbIXnxMbGuvSXpNWrV5+3vyT9+OOPOnr0qBo3buwc49ixY8rNzXX2ycnJUXl5uWJiYir9nXmCBAEAAA+kpaXpX//6l+bPn6/du3frgQceUGFhoUaMOLOrYujQoZo4caKz/7hx45SVlaUZM2Zoz549mjp1qr788kuNGTNGknTy5En97//+r7744gt9//33ys7OVr9+/dS6dWslJCRIktq3b6/ExESNHDlSmzZt0vr16zVmzBgNGjTIkB0MElMMAACT8taTFAcOHKgjR45o8uTJstvtioyMVFZWlnMh4sGDB2W1/je2nj17auHChXrsscf06KOPqk2bNlq6dKk6duwoSapRo4a2b9+u+fPn69ixY2rSpIn+9Kc/6YknnnCpZLz11lsaM2aM4uLiZLValZSUpNmzZxt2nzwHAQBQ5S7HcxDu2vBAlYyzpOc/qmQcX8MUAwAAcMMUAwDAlKpqFwMqRoIAADClcgcJgpGYYgAAAG6oIAAATIkKgrFIEAAApkSCYCymGAAAgBsqCAAAU6KCYCwSBACAKbHN0VgkCAAAU6KCYCzWIAAAADdUEAAApkQFwVgkCAAAUyJBMBZTDAAAwA0VBACAKVFBMBYJAgDAlBwkCIZiigEAALihggAAMCUelGQsEgQAgCmxBsFYTDEAAAA3VBAAAKbEIkVjkSAAAEyJKQZjkSAAAEyJCoKxWIMAAADcUEEAAJgSUwzGIkEAAJiSw+HtCHwbUwwAAMANFQQAgCnxJEVjkSAAAEyJXQzGYooBAAC4oYIAADAldjEYiwQBAGBK7GIwFlMMAADADRUEAIApsUjRWCQIAABTIkEwFgkCAMCUWKRoLNYgAADgoZdfflnh4eEKCAhQTEyMNm3adMH+S5YsUbt27RQQEKBOnTpp5cqVzs9KSkr0yCOPqFOnTrr66qvVpEkTDR06VD/99JPLGOHh4bJYLC7H9OnTDbk/iQQBAGBSDkfVHJ5avHix0tLSNGXKFG3ZskVdunRRQkKC8vPzK+y/YcMGDR48WMnJydq6dav69++v/v37a8eOHZKkU6dOacuWLZo0aZK2bNmi9957T3v37tUdd9zhNta0adN0+PBh55GSkuL5DVSSxeGo3NcTMXuGYUEAAHzL/rETDL9G+/cfr5Jxdv/PFI/6x8TEqFu3bnrppZckSeXl5WrWrJlSUlKUnp7u1n/gwIEqLCzU8uXLnW09evRQZGSkMjMzK7zG5s2b1b17d/3www9q3ry5pDMVhPHjx2v8+PEexXupqCAAAK5oRUVFOnHihMtRVFRUYd/i4mLl5uYqPj7e2Wa1WhUfHy+bzVbhOTabzaW/JCUkJJy3vyQdP35cFotFQUFBLu3Tp09Xw4YNdf311+vZZ59VaWlpJe/ScyQIAABTcjgsVXJkZGSoXr16LkdGRkaF1/z5559VVlam0NBQl/bQ0FDZ7fYKz7Hb7R71P336tB555BENHjxYgYGBzvaxY8dq0aJFWrNmjUaPHq2nnnpKDz/8sCdfmUfYxQAAMKWqepDixIkTlZaW5tLm7+9fRaN7pqSkRH/+85/lcDj0j3/8w+Wzc2Ps3Lmz/Pz8NHr0aGVkZBgSLwkCAOCK5u/vX+lfsI0aNVKNGjWUl5fn0p6Xl6ewsLAKzwkLC6tU/7PJwQ8//KCcnByX6kFFYmJiVFpaqu+//15t27atVPyeYIoBAGBKVTXF4Ak/Pz9FRUUpOzvb2VZeXq7s7GzFxsZWeE5sbKxLf0lavXq1S/+zycG3336rTz75RA0bNrxoLNu2bZPValVISIhH91BZVBAAAObkpZc1paWladiwYYqOjlb37t01a9YsFRYWasSIEZKkoUOHqmnTps51DOPGjVOvXr00Y8YM9e3bV4sWLdKXX36pV199VdKZ5ODOO+/Uli1btHz5cpWVlTnXJzRo0EB+fn6y2WzauHGj+vTpo7p168pmsyk1NVV333236tevb8h9kiAAAOCBgQMH6siRI5o8ebLsdrsiIyOVlZXlXIh48OBBWa3/LdD37NlTCxcu1GOPPaZHH31Ubdq00dKlS9WxY0dJ0qFDh/Thhx9KkiIjI12utWbNGvXu3Vv+/v5atGiRpk6dqqKiIrVs2VKpqaluayeqEs9BAABUucvxHIQ2S/5eJeN8e9djVTKOr6GCAAAwpUt5CiIqjwQBAGBKvM3RWOxiAAAAbqggAADMiQqCoUgQAACmxBoEYzHFAAAA3FBBAACYExUEQ5EgAABMiV0MxmKKAQAAuKGCAAAwJ6YYDEWCAAAwJaYYjMUUAwAAcEMFAQBgTkwxGIoEAQBgUkwxGIkEAQBgTlQQDMUaBAAA4IYKAgDAnKggGIoEAQBgTmxzNBRTDAAAwA0VBACAKfG6Z2ORIAAAzIkEwVBMMQAAADdUEAAA5sQiRUORIAAATMnCFIOhmGIAAABuqCAAAMyJCoKhSBAAAObEGgRDkSAAAMyJCoKhWIMAAADcUEEAAJgTFQRDkSAAAMyJBMFQTDEAAAA3VBAAAObELgZDkSAAAEyJJykaiykGAADghgQBAGBOjio6LsHLL7+s8PBwBQQEKCYmRps2bbpg/yVLlqhdu3YKCAhQp06dtHLlStdbcTg0efJkNW7cWLVq1VJ8fLy+/fZblz4FBQUaMmSIAgMDFRQUpOTkZJ08efLSbqASSBAAAPDA4sWLlZaWpilTpmjLli3q0qWLEhISlJ+fX2H/DRs2aPDgwUpOTtbWrVvVv39/9e/fXzt27HD2eeaZZzR79mxlZmZq48aNuvrqq5WQkKDTp087+wwZMkQ7d+7U6tWrtXz5cn366acaNWqUYfdpcTgclcqfImbPMCwIAIBv2T92guHXaPli1fxeOpDiWawxMTHq1q2bXnrpJUlSeXm5mjVrppSUFKWnp7v1HzhwoAoLC7V8+XJnW48ePRQZGanMzEw5HA41adJEEyZM0EMPPSRJOn78uEJDQ/X6669r0KBB2r17tzp06KDNmzcrOjpakpSVlaVbb71VP/74o5o0aXKpt39eVBAAAKZkcVTNUVRUpBMnTrgcRUVFFV6zuLhYubm5io+Pd7ZZrVbFx8fLZrNVeI7NZnPpL0kJCQnO/gcOHJDdbnfpU69ePcXExDj72Gw2BQUFOZMDSYqPj5fVatXGjRsv7Qu8CBIEAIA5OSxVcmRkZKhevXouR0ZGRoWX/Pnnn1VWVqbQ0FCX9tDQUNnt9grPsdvtF+x/9n8v1ickJMTl86uuukoNGjQ473V/L7Y5AgDMqYq2OU6cOFFpaWkubf7+/lUzuImRIAAArmj+/v6VTggaNWqkGjVqKC8vz6U9Ly9PYWFhFZ4TFhZ2wf5n/zcvL0+NGzd26RMZGens89tFkKWlpSooKDjvdX8vphgAAObkhW2Ofn5+ioqKUnZ2trOtvLxc2dnZio2NrfCc2NhYl/6StHr1amf/li1bKiwszKXPiRMntHHjRmef2NhYHTt2TLm5uc4+OTk5Ki8vV0xMjGc3UUlUEAAApuStJymmpaVp2LBhio6OVvfu3TVr1iwVFhZqxIgRkqShQ4eqadOmznUM48aNU69evTRjxgz17dtXixYt0pdffqlXX331zH1YLBo/frz+/ve/q02bNmrZsqUmTZqkJk2aqH///pKk9u3bKzExUSNHjlRmZqZKSko0ZswYDRo0yJAdDBIJAgAAHhk4cKCOHDmiyZMny263KzIyUllZWc5FhgcPHpTV+t8Cfc+ePbVw4UI99thjevTRR9WmTRstXbpUHTt2dPZ5+OGHVVhYqFGjRunYsWO64YYblJWVpYCAAGeft956S2PGjFFcXJysVquSkpI0e/Zsw+6T5yAAAKrc5XgOQqsZz1fJON9NSLt4pysQFQQAgDnxsiZDsUgRAAC4oYIAADAlXvdsLBIEAIA5OSzejsCnMcUAAADcUEEAAJgTUwyGIkEAAJgSaxCMRYIAADAnEgRDsQYBAAC4oYIAADAlphiMRYIAADAnEgRDMcUAAADcUEEAAJgTFQRDkSAAAEyJNQjGYooBAAC4IUEAAABumGIAAJgTUwyGooIAAADcUEEAAJgSixSNRYIAADAnEgRDkSAAAMyJBMFQrEEAAABuqCAAAEyJNQjGIkEAAJgTCYKhmGIAAABuqCAAAEyJKQZjkSAAAMyJBMFQTDEAAAA3VBAAAOZEBcFQJAgAAFNiDYKxmGIAAABuqCAAAMyJCoKhSBAAAOZEgmAoEgQAgCmxBsFYrEEAAABuSBAAAObkqKLDIAUFBRoyZIgCAwMVFBSk5ORknTx58oLnnD59Wg8++KAaNmyoOnXqKCkpSXl5ec7Pv/rqKw0ePFjNmjVTrVq11L59e73wwgsuY6xdu1YWi8XtsNvtHsXPFAMAwJSq+xTDkCFDdPjwYa1evVolJSUaMWKERo0apYULF573nNTUVK1YsUJLlixRvXr1NGbMGA0YMEDr16+XJOXm5iokJERvvvmmmjVrpg0bNmjUqFGqUaOGxowZ4zLW3r17FRgY6Pw5JCTEo/hJEAAAqGK7d+9WVlaWNm/erOjoaEnSiy++qFtvvVXPPfecmjRp4nbO8ePHNXfuXC1cuFA33XSTJOm1115T+/bt9cUXX6hHjx669957Xc6JiIiQzWbTe++955YghISEKCgo6JLvgSkGAIA5VdEUQ1FRkU6cOOFyFBUV/a7QbDabgoKCnMmBJMXHx8tqtWrjxo0VnpObm6uSkhLFx8c729q1a6fmzZvLZrOd91rHjx9XgwYN3NojIyPVuHFj3Xzzzc4KhCdIEAAA5lRFCUJGRobq1avncmRkZPyu0Ox2u1tJ/6qrrlKDBg3OuxbAbrfLz8/P7W/9oaGh5z1nw4YNWrx4sUaNGuVsa9y4sTIzM/Xuu+/q3XffVbNmzdS7d29t2bLFo3tgigEAcEWbOHGi0tLSXNr8/f0r7Juenq6nn376guPt3r27ymK7kB07dqhfv36aMmWK/vSnPznb27Ztq7Zt2zp/7tmzp7777jvNnDlTb7zxRqXHJ0EAAJiSpYrG8ff3P29C8FsTJkzQ8OHDL9gnIiJCYWFhys/Pd2kvLS1VQUGBwsLCKjwvLCxMxcXFOnbsmEsVIS8vz+2cXbt2KS4uTqNGjdJjjz120bi7d++uzz///KL9zkWCAAAwJy/sYggODlZwcPBF+8XGxurYsWPKzc1VVFSUJCknJ0fl5eWKiYmp8JyoqCjVrFlT2dnZSkpKknRmJ8LBgwcVGxvr7Ldz507ddNNNGjZsmJ588slKxb1t2zY1bty4Un3PIkEAAKCKtW/fXomJiRo5cqQyMzNVUlKiMWPGaNCgQc4dDIcOHVJcXJwWLFig7t27q169ekpOTlZaWpoaNGigwMBApaSkKDY2Vj169JB0ZlrhpptuUkJCgtLS0pxrE2rUqOFMXGbNmqWWLVvquuuu0+nTpzVnzhzl5ORo1apVHt0DCQIAwJSq+3MQ3nrrLY0ZM0ZxcXGyWq1KSkrS7NmznZ+XlJRo7969OnXqlLNt5syZzr5FRUVKSEjQK6+84vz8nXfe0ZEjR/Tmm2/qzTffdLa3aNFC33//vSSpuLhYEyZM0KFDh1S7dm117txZn3zyifr06eNR/BaHw1Gprzhi9gyPBgYAXLn2j51g+DW6jJtZJeN89UJqlYzja6ggAADMqZpXEMyO5yAAAAA3VBAAAKZU3dcgmB0JAgDAnEgQDMUUAwAAcEMFAQBgSkwxGIsEAQBgTiQIhmKKAQAAuKGCAAAwJaYYjEWCAAAwJxIEQzHFAAAA3FBBAACYExUEQ5EgAABMiTUIxiJBAACYEwmCoViDAAAA3FBBAACYksVBCcFIJAgAAHMiPzAUUwwAAMANFQQAgCmxi8FYJAgAAHMiQTAUUwwAAMANFQQAgCkxxWAsEgQAgDmRIBiKBAEAYEpUEIzFGgQAAOCGCgIAwJyoIBiKBAEAYEpMMRiLKQYAAOCGCgIAwJx4WZOhSBAAAKbEFIOxmGIAAABuqCAAAMyJCoKhSBAAAKZkKfd2BL6NKQYAAOCGCgIAwJyYYjAUFQQAgClZHFVzGKWgoEBDhgxRYGCggoKClJycrJMnT17wnNOnT+vBBx9Uw4YNVadOHSUlJSkvL8/1vi0Wt2PRokUufdauXauuXbvK399frVu31uuvv+5x/CQIAABzcjiq5jDIkCFDtHPnTq1evVrLly/Xp59+qlGjRl3wnNTUVC1btkxLlizRunXr9NNPP2nAgAFu/V577TUdPnzYefTv39/52YEDB9S3b1/16dNH27Zt0/jx43Xffffp448/9ih+phgAAKhiu3fvVlZWljZv3qzo6GhJ0osvvqhbb71Vzz33nJo0aeJ2zvHjxzV37lwtXLhQN910k6QziUD79u31xRdfqEePHs6+QUFBCgsLq/DamZmZatmypWbMmCFJat++vT7//HPNnDlTCQkJlb4HKggAAFOqqimGoqIinThxwuUoKir6XbHZbDYFBQU5kwNJio+Pl9Vq1caNGys8Jzc3VyUlJYqPj3e2tWvXTs2bN5fNZnPp++CDD6pRo0bq3r275s2bJ8c5lRCbzeYyhiQlJCS4jXExJAgAAHNyVM2RkZGhevXquRwZGRm/KzS73a6QkBCXtquuukoNGjSQ3W4/7zl+fn4KCgpyaQ8NDXU5Z9q0aXr77be1evVqJSUl6a9//atefPFFl3FCQ0Pdxjhx4oR+/fXXSt8DUwwAgCvaxIkTlZaW5tLm7+9fYd/09HQ9/fTTFxxv9+7dVRZbRSZNmuT85+uvv16FhYV69tlnNXbs2Cq9DgkCAMCUqmoHgr+//3kTgt+aMGGChg8ffsE+ERERCgsLU35+vkt7aWmpCgoKzrt2ICwsTMXFxTp27JhLFSEvL++850hSTEyMnnjiCRUVFcnf319hYWFuOx/y8vIUGBioWrVqXfgGz0GCAAAwJy+8zTE4OFjBwcEX7RcbG6tjx44pNzdXUVFRkqScnByVl5crJiamwnOioqJUs2ZNZWdnKykpSZK0d+9eHTx4ULGxsee91rZt21S/fn1nkhMbG6uVK1e69Fm9evUFx6gICQIAAFWsffv2SkxM1MiRI5WZmamSkhKNGTNGgwYNcu5gOHTokOLi4rRgwQJ1795d9erVU3JystLS0tSgQQMFBgYqJSVFsbGxzh0My5YtU15ennr06KGAgACtXr1aTz31lB566CHnte+//3699NJLevjhh3XvvfcqJydHb7/9tlasWOHRPZAgAABMqbq/7vmtt97SmDFjFBcXJ6vVqqSkJM2ePdv5eUlJifbu3atTp04522bOnOnsW1RUpISEBL3yyivOz2vWrKmXX35Zqampcjgcat26tZ5//nmNHDnS2adly5ZasWKFUlNT9cILL+iaa67RnDlzPNriKEkWh6NyNZqI2TM8GhgAcOXaP3aC4df44x3PVsk4n374v1Uyjq9hmyMAAHDDFAMAwJSq+xSD2ZEgAADMqZwMwUgkCAAAcyI/MBRrEAAAgBsqCAAAU2INgrFIEAAA5uSFJyleSZhiAAAAbqggAABMiSkGY5EgAADMiQTBUEwxAAAAN1QQAACmZGGRoqFIEAAA5lTu7QB8G1MMAADADRUEAIApMcVgLBIEAIA5kR8YigQBAGBOVBAMxRoEAADghgoCAMCUeJKisUgQAADmxBSDoZhiAAAAbqggAABMycKDkgxFggAAMCemGAzFFAMAAHBDBQEAYE4UEAxFggAAMCUetWwsphgAAIAbKggAAHOigmAoEgQAgDmxzdFQJAgAAFNiDYKxWIMAAADcUEEAAJgTFQRDkSAAAMyJBMFQTDEAAAA3VBAAAObELgZDUUEAAJiSxeGoksMoBQUFGjJkiAIDAxUUFKTk5GSdPHnyguecPn1aDz74oBo2bKg6deooKSlJeXl5zs9ff/11WSyWCo/8/HxJ0tq1ayv83G63exQ/CQIAAAYYMmSIdu7cqdWrV2v58uX69NNPNWrUqAuek5qaqmXLlmnJkiVat26dfvrpJw0YMMD5+cCBA3X48GGXIyEhQb169VJISIjLWHv37nXp99vPL4YpBgCAOVXjRYq7d+9WVlaWNm/erOjoaEnSiy++qFtvvVXPPfecmjRp4nbO8ePHNXfuXC1cuFA33XSTJOm1115T+/bt9cUXX6hHjx6qVauWatWq5TznyJEjysnJ0dy5c93GCwkJUVBQ0CXfAxUEAIA5ORxVcxjAZrMpKCjImRxIUnx8vKxWqzZu3FjhObm5uSopKVF8fLyzrV27dmrevLlsNluF5yxYsEC1a9fWnXfe6fZZZGSkGjdurJtvvlnr16/3+B6oIAAArmhFRUUqKipyafP395e/v/8lj2m3291K+ldddZUaNGhw3rUAdrtdfn5+bn/rDw0NPe85c+fO1V/+8heXqkLjxo2VmZmp6OhoFRUVac6cOerdu7c2btyorl27VvoeqCAAAMypiioIGRkZqlevnsuRkZFR4SXT09PPu0jw7LFnz57Lcvs2m027d+9WcnKyS3vbtm01evRoRUVFqWfPnpo3b5569uypmTNnejQ+FQQAgDlV0TbHiRMnKi0tzaXtfNWDCRMmaPjw4RccLyIiQmFhYc5dBWeVlpaqoKBAYWFhFZ4XFham4uJiHTt2zKWKkJeXV+E5c+bMUWRkpKKioi4YjyR1795dn3/++UX7nYsEAQBgSlW1RdGT6YTg4GAFBwdftF9sbKyOHTum3Nxc5y/wnJwclZeXKyYmpsJzoqKiVLNmTWVnZyspKUnSmZ0IBw8eVGxsrEvfkydP6u233z5vpeO3tm3bpsaNG1eq71kkCAAAVLH27dsrMTFRI0eOVGZmpkpKSjRmzBgNGjTIuYPh0KFDiouL04IFC9S9e3fVq1dPycnJSktLU4MGDRQYGKiUlBTFxsaqR48eLuMvXrxYpaWluvvuu92uPWvWLLVs2VLXXXedTp8+rTlz5ignJ0erVq3y6B5IEAAA5lSNtzlK0ltvvaUxY8YoLi5OVqtVSUlJmj17tvPzkpIS7d27V6dOnXK2zZw509m3qKhICQkJeuWVV9zGnjt3rgYMGFDhNsbi4mJNmDBBhw4dUu3atdW5c2d98skn6tOnj0fxWxyOyn3DEbNneDQwAODKtX/sBMOvcUvb9CoZ56O906tkHF/DLgYAAOCGKQYAgDlV8ykGsyNBAACYEwmCoZhiAAAAbqggAADMiQqCoUgQAADmVE6CYCSmGAAAgBsqCAAAc3JU0csYUCESBACAObEGwVAkCAAAc2INgqFYgwAAANxQQQAAmBNTDIYiQQAAmBMJgqGYYgAAAG6oIAAAzIkKgqFIEAAA5lTOcxCMxBQDAABwQwUBAGBOTDEYigQBAGBOJAiGYooBAAC4oYIAADAnHrVsKBIEAIApOXibo6FIEAAA5kQFwVCsQQAAAG6oIAAAzIldDIYiQQAAmBNPUjQUUwwAAMANFQQAgDkxxWAoEgQAgCk5mGIwFFMMAADADRUEAIA5McVgKBIEAIA58aAkQzHFAAAA3FBBAACYE+9iMBQJAgDAlBxMMRiKBAEAYE5UEAzFGgQAAAxQUFCgIUOGKDAwUEFBQUpOTtbJkycveM6rr76q3r17KzAwUBaLRceOHbukcbdv364bb7xRAQEBatasmZ555hmP4ydBAACYkqPcUSWHUYYMGaKdO3dq9erVWr58uT799FONGjXqguecOnVKiYmJevTRRy953BMnTuhPf/qTWrRoodzcXD377LOaOnWqXn31VY/itzgcldtIGjF7hkcDAwCuXPvHTjD8Gjdb76qScVaXL6mScc61e/dudejQQZs3b1Z0dLQkKSsrS7feeqt+/PFHNWnS5ILnr127Vn369NEvv/yioKAgj8b9xz/+ob/97W+y2+3y8/OTJKWnp2vp0qXas2dPpe+BCgIA4IpWVFSkEydOuBxFRUW/a0ybzaagoCDnL3FJio+Pl9Vq1caNGw0d12az6Y9//KMzOZCkhIQE7d27V7/88kvlL+aoJk6fPu2YMmWK4/Tp094O5ZL5wj04HNxHdeIL9+Bw+MZ9+MI9OBy+cx9VacqUKQ5JLseUKVN+15hPPvmk49prr3VrDw4OdrzyyisXPX/NmjUOSY5ffvnF43Fvvvlmx6hRo1w+37lzp0OSY9euXZW+h2pTQSgqKtLjjz/+u7M2b/KFe5C4j+rEF+5B8o378IV7kHznPqrSxIkTdfz4cZdj4sSJFfZNT0+XxWK54OFJGb86Y5sjAOCK5u/vL39//0r1nTBhgoYPH37BPhEREQoLC1N+fr5Le2lpqQoKChQWFnapoVZq3LCwMOXl5bn0OfuzJ9cmQQAAoJKCg4MVHBx80X6xsbE6duyYcnNzFRUVJUnKyclReXm5YmJiLvn6lRk3NjZWf/vb31RSUqKaNWtKklavXq22bduqfv36lb5WtZliAADAV7Rv316JiYkaOXKkNm3apPXr12vMmDEaNGiQcwfDoUOH1K5dO23atMl5nt1u17Zt27Rv3z5J0tdff61t27apoKCg0uP+5S9/kZ+fn5KTk7Vz504tXrxYL7zwgtLS0jy7iUqvVjCYLyyc8YV7cDi4j+rEF+7B4fCN+/CFe3A4fOc+zODo0aOOwYMHO+rUqeMIDAx0jBgxwvGf//zH+fmBAwcckhxr1qxxtlW0YFKS47XXXqv0uA6Hw/HVV185brjhBoe/v7+jadOmjunTp3scf6WfgwAAAK4cTDEAAAA3JAgAAMANCQIAAHBDggAAANyQIOCiLvZ6UgCA7yFB+B3Ky8v19NNP6w9/+IO6deum9PR0/frrr94OyyMzZ8684Of/+c9/lJCQcJmi+f0+++wz3X333YqNjdWhQ4ckSW+88YY+//xzL0cGAObilScpWq1WWSyWC/axWCwqLS29TBFdmieffFJTp05VfHy8atWqpRdeeEH5+fmaN2+et0OrtEcffVQNGzbU0KFD3T4rLCxUYmKijh496oXIPPfuu+/qnnvu0ZAhQ7R161bns+aPHz+up556SitXrvRyhJXTq1cvJScn66677lKtWrW8Hc7v8u2332rNmjXKz89XeXm5y2eTJ0/2UlQXd+LEiUr3DQwMNDASwHu88hyEDz744Lyf2Ww2zZ49W+Xl5Tp9+vRljMpzbdq00UMPPaTRo0dLkj755BP17dtXv/76q6xWcxRn3nnnHd1zzz1avHix7rjjDmd7YWGhEhISlJ+fr3Xr1qlx48ZejLJyrr/+eqWmpmro0KGqW7euvvrqK0VERGjr1q265ZZbZLfbvR1ipYwfP14LFy5UUVGR/vznPys5OVk9evTwdlge+9e//qUHHnhAjRo1UlhYmMtfCiwWi7Zs2eLF6C6sMn+JcTgcslgsKisru0xReWb27NmV7jt27FgDI4FZVZsHJe3du1fp6elatmyZhgwZomnTpqlFixbeDuuC/P39tW/fPjVr1szZFhAQoH379umaa67xYmSemTNnjsaNG6cVK1aod+/ezsqB3W7XunXrnI/vrO5q166tXbt2KTw83CVB2L9/vzp06FDtE85zlZaW6sMPP9T8+fP10UcfqXXr1rr33nt1zz33KDQ01NvhVUqLFi3017/+VY888oi3Q/HYunXrKt23V69eBkZy6Vq2bFmpfhaLRfv37zc4GpiSx89erGKHDh1y3HfffY6aNWs6brvtNsfXX3/t7ZAqzWq1OvLz813a6tSp49i/f7+XIrp0Tz/9tCMwMNCxZs0ax4033uiIiIhw/N///Z+3w/JIy5YtHatXr3Y4HGf+PXz33XcOh8PhmD9/vqN9+/beDO13ycvLczzxxBOOgIAAR82aNR39+vVzZGdnezusi6pbt67z3wEA8/Ha2xzPzgu/+OKLioyMVHZ2tm688UZvhXNJHA6Hhg8f7vKa0NOnT+v+++/X1Vdf7Wx77733vBGeRx5++GEVFBQoLi5O4eHhWrt2ramqIJI0cuRIjRs3TvPmzZPFYtFPP/0km82mhx56SJMmTfJ2eJdk06ZNeu2117Ro0SKFhIRo+PDhOnTokG677Tb99a9/1XPPPeftEM/rrrvu0qpVq3T//fd7OxSPbd++vdJ9O3fubGAkVau4uFgHDhxQq1atdNVVvMwXF+aVKYZnnnlGTz/9tMLCwvTUU0+pX79+lzuEKjFixIhK9XvttdcMjuTSDRgwwOXnlStXqkuXLmratKlLuxmSHIfDoaeeekoZGRk6deqUpDPTQA899JCeeOIJL0dXefn5+XrjjTf02muv6dtvv9Xtt9+u++67TwkJCc558c8//1yJiYnVbgvqufPehYWFev7559W3b1916tTJ+drZs6rzvPfZNQgX++OxOq9BONepU6eUkpKi+fPnS5K++eYbRUREKCUlRU2bNlV6erqXI0R15JUEwWq1qlatWoqPj1eNGjXO288Mv5TMzheSHEkqKyvT+vXr1blzZ9WuXVv79u3TyZMn1aFDB9WpU8fb4XnEz89PrVq10r333qvhw4dX+O75EydOqF+/flqzZo0XIjw/X5n3/uGHHyrdt7qvlZKkcePGaf369Zo1a5YSExO1fft2RURE6IMPPtDUqVO1detWb4eIasgrCcLw4cMvukJYqv6/lFC9BAQEaPfu3ZX+JVVdffbZZ6abbruYs3/MVOa/e1S9Fi1aaPHixerRo4fLAt59+/apa9euHm3rxJXDK5NQr7/+ujcuCx/XsWNH7d+/3/QJwpQpU/Tee+8pKCjIpf3EiRPq37+/cnJyvBPYJZg7d65mzpypb7/9VtKZrcHjx4/Xfffd5+XIPLdr1y4dPHhQxcXFLu3nbg+uro4cOaKQkBC39sLCQpI2nBerVOAz/v73vzvXG0RFRbksFJXM80CbdevWuf0Sks4sgP3ss8+8ENGlmTx5sp5//nmlpKQoNjZW0pnnnKSmpurgwYOaNm2alyOsnP379+t//ud/9PXXX7usSzj7i9UMaxCio6O1YsUKpaSkSPpv7HPmzHH+uwF+q9o8BwH4vc59ONW5fytyVPMH2px1duV8ZGSkcnJy1KBBA+dnZWVlysrK0j//+U99//33XorQM8HBwZo9e7YGDx7s0v7vf/9bKSkp+vnnn70UmWduv/121ahRQ3PmzFHLli21adMmHT16VBMmTNBzzz1niumgzz//XLfccovuvvtuvf766xo9erR27dqlDRs2aN26dYqKivJ2iKiGqCDAZ1S3BXueioyMlMVikcVi0U033eT2ea1atfTiiy96IbJLU1JSoujoaLf2qKioav8Y9XPZbDbl5OSoUaNGslqtslqtuuGGG5SRkaGxY8eaYoHfDTfcoG3btmn69Onq1KmTVq1apa5du8pms6lTp07eDg/VFBUEoJr44Ycf5HA4FBERoU2bNrnsXvDz81NISMgFd/1UNykpKapZs6aef/55l/aHHnpIv/76q15++WUvReaZ+vXra8uWLWrZsqVatWqlOXPmqE+fPvruu+/UqVMn55ZawNdQQYDP+PTTTy/4+R//+MfLFMmlObtd7rcvNTKzuXPnatWqVc53SWzcuFEHDx7U0KFDlZaW5uz32ySiOunYsaO++uortWzZUjExMXrmmWfk5+enV199VREREd4Or9LKysr0/vvva/fu3ZKkDh06qF+/fjwwCedFBQE+o6IXZJ27FqE6r0H48MMPdcstt6hmzZr68MMPL9jXDKvmJalPnz6V6mexWKr1zoyPP/5YhYWFGjBggPbt26fbbrtN33zzjRo2bKjFixdXOB1U3ezcuVN33HGH7Ha72rZtK+nMw5KCg4O1bNkydezY0csRojoiQYDPOH78uMvPJSUl2rp1qyZNmqQnn3xScXFxXors4qxWq+x2u0JCQi74JlAzLLb0Bdu3b1fHjh3P+++ioKBA9evXN80WwdjYWAUHB2v+/PmqX7++JOmXX37R8OHDdeTIEW3YsMHLEaI6IkGAz1u3bp3S0tKUm5vr7VBgEjVq1NDhw4cVEhKiiIgIbd68WQ0bNvR2WJesVq1a+vLLL3Xddde5tO/YsUPdunXTr7/+6qXIUJ2d/68qgI8IDQ3V3r17vR0GTCQoKEgHDhyQJH3//femXxdy7bXXKi8vz609Pz9frVu39kJEMANWp8Bn/PYNfA6HQ4cPH9b06dMVGRnpnaAq6dyXHF1MdX7Jka9ISkpSr1691LhxY1ksFkVHR593B0l1fafEuY9PPrslc+rUqc4Fo1988YWmTZump59+2lshoppjigE+43xv4OvRo4fmzZundu3aeSmyi/vt46GPHDmiU6dOOR+3fOzYMdWuXVshISHV9heSr8nKytK+ffs0duxYTZs2TXXr1q2w37hx4y5zZJVz9r+Hs377BMhzf2ZdCypCBQE+42xJ+Cyr1arg4GAFBAR4KaLKOzf2hQsX6pVXXtHcuXOdK8737t2rkSNHavTo0d4K8YqTmJgoScrNzdW4cePOmyBUV2Z/cBi8jwoCfMaCBQs0cOBA+fv7u7QXFxdr0aJFGjp0qJci80yrVq30zjvv6Prrr3dpz83N1Z133umWCAGAEUgQ4DPOXXl+rqNHjyokJMQ0ZdTatWtr3bp16tatm0v7pk2b1Lt3b57cd5kVFhZq+vTpys7OVn5+vtuCRTNN+Zw6darCN1J27tzZSxGhOmOKAT7j7EuZfuvHH39UvXr1vBDRpYmLi9Po0aM1Z84cde3aVdKZ6sEDDzyg+Ph4L0d35bnvvvu0bt063XPPPc5Fi2Zz5MgRjRgxQh999FGFn5slecblRYIA07v++uudLzmKi4tzeXRsWVmZDhw44JxPNoN58+Zp2LBhio6OVs2aNSVJpaWlSkhI0Jw5c7wc3ZXno48+0ooVK/SHP/zB26FcsvHjx+vYsWPauHGjevfurffff195eXn6+9//rhkzZng7PFRTJAgwvf79+0uStm3bpoSEBNWpU8f5mZ+fn8LDw5WUlOSl6DwXHByslStX6ptvvtGePXskSe3atdO1117r5ciuTPXr13d59bYZ5eTk6IMPPlB0dLSsVqtatGihm2++WYGBgcrIyFDfvn29HSKqIdYgwGfMnz9fAwcONMWuBZjHm2++qQ8++EDz589X7dq1vR3OJQkMDNT27dsVHh6uFi1aaOHChfrDH/6gAwcO6LrrrmNdCypEBQE+Y9iwYd4O4ZKlpaXpiSee0NVXX+3ylsOKVOc3H/qiGTNm6LvvvlNoaKjCw8Od0z5nbdmyxUuRVV7btm21d+9ehYeHq0uXLvrnP/+p8PBwZWZmqnHjxt4OD9UUCQJ8RllZmWbOnKm33367wpXaBQUFXors4rZu3aqSkhLnP5+PGRfImd3ZKSwzGzdunA4fPixJmjJlihITE/Xmm2/Kz89P8+fP93J0qK6YYoDPmDx5subMmaMJEyboscce09/+9jd9//33Wrp0qSZPnswjioH/79SpU9qzZ4+aN2+uRo0aeTscVFMkCPAZrVq10uzZs9W3b1/VrVtX27Ztc7Z98cUXWrhwobdDBC6bi01VnYtpK1SEKQb4DLvdrk6dOkmS6tSpo+PHj0uSbrvtNk2aNMmboXnk9OnTevHFF7VmzZoKH8xjhjlvs2vQoIG++eYbNWrUSPXr17/g1E51nbq60FTVuZi2wvmQIMBnXHPNNTp8+LCaN2+uVq1aadWqVeratas2b97s9vjl6iw5OVmrVq3SnXfeqe7du/MHuBfMnDnT+e6FWbNmeTeYS8S7GPB7McUAn5Genq7AwEA9+uijWrx4se6++26Fh4fr4MGDSk1N1fTp070dYqXUq1dPK1euNPWDeQCYHwkCfNYXX3yhDRs2qE2bNrr99tu9HU6ldejQQYsWLeL5+NXQ6dOn3XbHBAYGeikawFgkCPAJJSUlGj16tCZNmqSWLVt6O5zf5aOPPtLs2bOVmZmpFi1aeDucK15hYaEeeeQRvf322zp69Kjb57zHAL7K6u0AgKpQs2ZNvfvuu94Oo0pER0fr9OnTioiIUN26ddWgQQOXA5fXww8/rJycHP3jH/+Qv7+/5syZo8cff1xNmjTRggULvB0eYBgqCPAZw4YNU2RkpFJTU70dyu8SHx+vgwcPKjk5WaGhoW6LFM38xEgzat68uRYsWKDevXsrMDBQW7ZsUevWrfXGG2/o3//+t1auXOntEAFDsIsBPqNNmzaaNm2a1q9fr6ioKF199dUun5vlQUkbNmyQzWZTly5dvB0KdGYbY0REhKQz6w3Obmu84YYb9MADD3gzNMBQJAjwGXPnzlVQUJByc3OVm5vr8pnFYjFNgtCuXTv9+uuv3g4D/19ERIQOHDig5s2bq127dnr77bfVvXt3LVu2TEFBQd4ODzAMUwxANbNq1So9/vjjevLJJ9WpUye3lwOxav7ymjlzpmrUqKGxY8fqk08+0e233y6Hw6GSkhI9//zzGjdunLdDBAxBggCfU1xcrAMHDqhVq1a66irzFcms1jNrh3+79sDhcMhisbBq/jIqKSlRYmKiMjMz1aZNG0nSDz/8oNzcXLVu3ZqtqPBp5vvTEziPU6dOKSUlxfl2um+++UYRERFKSUlR06ZNlZ6e7uUIK4cn4FUfNWvW1Pbt213aWrRowfZTXBGoIMBnjBs3TuvXr9esWbOUmJio7du3KyIiQh988IGmTp1a6WfTA+dKTU2Vv7+/aZ7ECVQVKgjwGUuXLtXixYvVo0cPl/L8ddddp++++86LkXnm008/veDnf/zjHy9TJJCk0tJSzZs3T5988kmFu2N4EyJ8FQkCfMaRI0cUEhLi1l5YWGiqFx717t3bre3c+FmDcHnt2LFDXbt2lXRm2upcZvr/FeApEgT4jOjoaK1YsUIpKSmS/vuH95w5cxQbG+vN0Dzyyy+/uPxcUlKirVu3atKkSXryySe9FNWVizUhuFKRIMBnPPXUU7rlllu0a9culZaW6oUXXtCuXbu0YcMGrVu3ztvhVVq9evXc2m6++Wb5+fkpLS3N7RkPAGAE3sUAn3HDDTdo27ZtKi0tVadOnbRq1SqFhITIZrMpKirK2+H9bqGhodq7d6+3wwBwhWAXA1DN/HZbncPh0OHDhzV9+nSVlpbq888/91JkAK4kJAjwKWVlZXr//fe1e/duSVKHDh3Ur18/Uz0wyWq1ymKx6Lf/afbo0UPz5s1Tu3btvBQZgCsJCQJ8xs6dO3XHHXfIbrerbdu2ks6sOg8ODtayZcvUsWNHL0dYOT/88IPLz1arVcHBwQoICPBSRACuRCQI8BmxsbEKDg7W/PnzVb9+fUlndgQMHz5cR44c0YYNG7wcYeVlZ2crOztb+fn5Ki8vd/ls3rx5XooKwJWEBAE+o1atWvryyy913XXXubTv2LFD3bp1M80bEh9//HFNmzZN0dHRaty4sdte+/fff99LkQG4kphnYha4iGuvvVZ5eXluCUJ+fr5at27tpag8l5mZqddff1333HOPt0MBcAVjmyN8RkZGhsaOHat33nlHP/74o3788Ue98847Gj9+vJ5++mmdOHHCeVRnxcXF6tmzp7fDAHCFY4oBPuPsa5Kl/z5F8ez/vc/9ubq/MvmRRx5RnTp1NGnSJG+HAuAKxhQDfIaZH4mblpbm/Ofy8nK9+uqr+uSTT9S5c2fVrFnTpS8vBwJwOVBBAKqBPn36VKqfxWJRTk6OwdEAAAkCfMzp06e1ffv2CrcH3nHHHV6KCgDMhykG+IysrCwNHTpUP//8s9tn1X3dAQBUN+xigM9ISUnRXXfdpcOHD6u8vNzlIDkAAM8wxQCfERgYqK1bt6pVq1beDgUATI8KAnzGnXfeqbVr13o7DADwCVQQ4DNOnTqlu+66S8HBwerUqZPb9sCxY8d6KTIAMB8SBPiMuXPn6v7771dAQIAaNmzo8g4Di8Wi/fv3ezE6ADAXEgT4jLCwMI0dO1bp6ekuT1UEAHiOP0XhM4qLizVw4ECSAwCoAvxJCp8xbNgwLV682NthAIBP4EFJ8BllZWV65pln9PHHH/MOAwD4nViDAJ9xofcZ8A4DAPAMCQIAAHDDGgT4nH379unjjz/Wr7/+KkkiBwYAz5EgwGccPXpUcXFxuvbaa3Xrrbfq8OHDkqTk5GRNmDDBy9EBgLmQIMBnpKamqmbNmjp48KBq167tbB84cKCysrK8GBkAmA+7GOAzVq1apY8//ljXXHONS3ubNm30ww8/eCkqADAnKgjwGYWFhS6Vg7MKCgrk7+/vhYgAwLxIEOAzbrzxRi1YsMD5s8ViUXl5uZ555pkLboEEALhjmyN8xo4dOxQXF6euXbsqJydHd9xxh3bu3KmCggKtX79erVq18naIAGAaVBDgMwIDA7V7927dcMMN6tevnwoLCzVgwABt3brV7amKAIALo4IAn1GjRg0dPnxYISEhLu1Hjx5VSEiIysrKvBQZAJgPFQT4jPPluidPnlRAQMBljgYAzI1tjjC9tLQ0SWcWJU6ePNllJ0NZWZk2btyoyMhIL0UHAOZEggDT27p1q6QzFYSvv/5afn5+zs/8/PzUpUsXPfTQQ94KDwBMiTUI8BkjRozQCy+8oMDAQG+HAgCmR4IAAADcsEgRAAC4IUEAAABuSBAAAIAbEgQAAOCGBAEAALghQQAAAG5IEAAAgBsSBAAA4Ob/Ab906JWG4MubAAAAAElFTkSuQmCC" id="196" name="Google Shape;196;p8"/>
          <p:cNvSpPr/>
          <p:nvPr/>
        </p:nvSpPr>
        <p:spPr>
          <a:xfrm flipH="1" rot="10800000">
            <a:off x="6358018" y="2543053"/>
            <a:ext cx="3740229" cy="37402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197" name="Google Shape;197;p8"/>
          <p:cNvPicPr preferRelativeResize="0"/>
          <p:nvPr/>
        </p:nvPicPr>
        <p:blipFill rotWithShape="1">
          <a:blip r:embed="rId5">
            <a:alphaModFix/>
          </a:blip>
          <a:srcRect b="0" l="0" r="0" t="0"/>
          <a:stretch/>
        </p:blipFill>
        <p:spPr>
          <a:xfrm>
            <a:off x="5617636" y="1596993"/>
            <a:ext cx="4953000" cy="4686300"/>
          </a:xfrm>
          <a:prstGeom prst="rect">
            <a:avLst/>
          </a:prstGeom>
          <a:noFill/>
          <a:ln>
            <a:noFill/>
          </a:ln>
        </p:spPr>
      </p:pic>
      <p:sp>
        <p:nvSpPr>
          <p:cNvPr id="198" name="Google Shape;198;p8"/>
          <p:cNvSpPr txBox="1"/>
          <p:nvPr/>
        </p:nvSpPr>
        <p:spPr>
          <a:xfrm>
            <a:off x="6981092" y="1192663"/>
            <a:ext cx="16881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After</a:t>
            </a:r>
            <a:endParaRPr b="0" i="0" sz="1800" u="none" cap="none" strike="noStrike">
              <a:solidFill>
                <a:srgbClr val="16B0E3"/>
              </a:solidFill>
              <a:latin typeface="Trebuchet MS"/>
              <a:ea typeface="Trebuchet MS"/>
              <a:cs typeface="Trebuchet MS"/>
              <a:sym typeface="Trebuchet MS"/>
            </a:endParaRPr>
          </a:p>
        </p:txBody>
      </p:sp>
      <p:sp>
        <p:nvSpPr>
          <p:cNvPr id="199" name="Google Shape;199;p8"/>
          <p:cNvSpPr/>
          <p:nvPr/>
        </p:nvSpPr>
        <p:spPr>
          <a:xfrm>
            <a:off x="5879031" y="607381"/>
            <a:ext cx="22829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Handling Null values</a:t>
            </a:r>
            <a:endParaRPr b="0" i="0" sz="1400" u="none" cap="none" strike="noStrike">
              <a:solidFill>
                <a:srgbClr val="000000"/>
              </a:solidFill>
              <a:latin typeface="Arial"/>
              <a:ea typeface="Arial"/>
              <a:cs typeface="Arial"/>
              <a:sym typeface="Arial"/>
            </a:endParaRPr>
          </a:p>
        </p:txBody>
      </p:sp>
    </p:spTree>
  </p:cSld>
  <p:clrMapOvr>
    <a:masterClrMapping/>
  </p:clrMapOvr>
  <p:transition p14:dur="100">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p:nvPr/>
        </p:nvSpPr>
        <p:spPr>
          <a:xfrm>
            <a:off x="283653" y="176714"/>
            <a:ext cx="10005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16B0E3"/>
                </a:solidFill>
                <a:latin typeface="Trebuchet MS"/>
                <a:ea typeface="Trebuchet MS"/>
                <a:cs typeface="Trebuchet MS"/>
                <a:sym typeface="Trebuchet MS"/>
              </a:rPr>
              <a:t>Outliers</a:t>
            </a:r>
            <a:endParaRPr b="0" i="0" sz="1800" u="none" cap="none" strike="noStrike">
              <a:solidFill>
                <a:srgbClr val="16B0E3"/>
              </a:solidFill>
              <a:latin typeface="Trebuchet MS"/>
              <a:ea typeface="Trebuchet MS"/>
              <a:cs typeface="Trebuchet MS"/>
              <a:sym typeface="Trebuchet MS"/>
            </a:endParaRPr>
          </a:p>
        </p:txBody>
      </p:sp>
      <p:sp>
        <p:nvSpPr>
          <p:cNvPr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id="205" name="Google Shape;205;p9"/>
          <p:cNvSpPr/>
          <p:nvPr/>
        </p:nvSpPr>
        <p:spPr>
          <a:xfrm>
            <a:off x="1527174" y="1334862"/>
            <a:ext cx="4750500" cy="47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id="206" name="Google Shape;206;p9"/>
          <p:cNvPicPr preferRelativeResize="0"/>
          <p:nvPr/>
        </p:nvPicPr>
        <p:blipFill rotWithShape="1">
          <a:blip r:embed="rId3">
            <a:alphaModFix/>
          </a:blip>
          <a:srcRect b="0" l="0" r="0" t="0"/>
          <a:stretch/>
        </p:blipFill>
        <p:spPr>
          <a:xfrm>
            <a:off x="1568399" y="51875"/>
            <a:ext cx="3520852" cy="6553199"/>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6430074" y="152400"/>
            <a:ext cx="4653158" cy="65531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2024-04-22T05:48:10Z</dcterms:created>
  <dc:creator>Subham Chakraborty</dc:creator>
</cp:coreProperties>
</file>